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2"/>
  </p:notesMasterIdLst>
  <p:sldIdLst>
    <p:sldId id="257" r:id="rId2"/>
    <p:sldId id="258" r:id="rId3"/>
    <p:sldId id="259" r:id="rId4"/>
    <p:sldId id="279" r:id="rId5"/>
    <p:sldId id="260" r:id="rId6"/>
    <p:sldId id="280" r:id="rId7"/>
    <p:sldId id="263" r:id="rId8"/>
    <p:sldId id="281" r:id="rId9"/>
    <p:sldId id="282" r:id="rId10"/>
    <p:sldId id="283" r:id="rId11"/>
    <p:sldId id="264" r:id="rId12"/>
    <p:sldId id="302" r:id="rId13"/>
    <p:sldId id="297" r:id="rId14"/>
    <p:sldId id="342" r:id="rId15"/>
    <p:sldId id="298" r:id="rId16"/>
    <p:sldId id="343" r:id="rId17"/>
    <p:sldId id="307" r:id="rId18"/>
    <p:sldId id="308" r:id="rId19"/>
    <p:sldId id="309" r:id="rId20"/>
    <p:sldId id="310" r:id="rId21"/>
    <p:sldId id="311" r:id="rId22"/>
    <p:sldId id="299" r:id="rId23"/>
    <p:sldId id="300" r:id="rId24"/>
    <p:sldId id="301" r:id="rId25"/>
    <p:sldId id="303" r:id="rId26"/>
    <p:sldId id="304" r:id="rId27"/>
    <p:sldId id="305" r:id="rId28"/>
    <p:sldId id="306" r:id="rId29"/>
    <p:sldId id="290" r:id="rId30"/>
    <p:sldId id="291" r:id="rId31"/>
    <p:sldId id="292" r:id="rId32"/>
    <p:sldId id="293" r:id="rId33"/>
    <p:sldId id="284" r:id="rId34"/>
    <p:sldId id="294" r:id="rId35"/>
    <p:sldId id="295" r:id="rId36"/>
    <p:sldId id="265" r:id="rId37"/>
    <p:sldId id="312" r:id="rId38"/>
    <p:sldId id="296" r:id="rId39"/>
    <p:sldId id="318" r:id="rId40"/>
    <p:sldId id="313" r:id="rId41"/>
    <p:sldId id="314" r:id="rId42"/>
    <p:sldId id="320" r:id="rId43"/>
    <p:sldId id="315" r:id="rId44"/>
    <p:sldId id="316" r:id="rId45"/>
    <p:sldId id="317" r:id="rId46"/>
    <p:sldId id="319" r:id="rId47"/>
    <p:sldId id="321" r:id="rId48"/>
    <p:sldId id="344" r:id="rId49"/>
    <p:sldId id="322" r:id="rId50"/>
    <p:sldId id="323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8" r:id="rId59"/>
    <p:sldId id="337" r:id="rId60"/>
    <p:sldId id="34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6B4D84-73E1-4515-85E1-5AE996F6F3C8}">
          <p14:sldIdLst>
            <p14:sldId id="257"/>
            <p14:sldId id="258"/>
            <p14:sldId id="259"/>
            <p14:sldId id="279"/>
            <p14:sldId id="260"/>
            <p14:sldId id="280"/>
            <p14:sldId id="263"/>
            <p14:sldId id="281"/>
            <p14:sldId id="282"/>
            <p14:sldId id="283"/>
            <p14:sldId id="264"/>
            <p14:sldId id="302"/>
            <p14:sldId id="297"/>
            <p14:sldId id="342"/>
            <p14:sldId id="298"/>
            <p14:sldId id="343"/>
            <p14:sldId id="307"/>
            <p14:sldId id="308"/>
            <p14:sldId id="309"/>
            <p14:sldId id="310"/>
            <p14:sldId id="311"/>
            <p14:sldId id="299"/>
            <p14:sldId id="300"/>
            <p14:sldId id="301"/>
            <p14:sldId id="303"/>
            <p14:sldId id="304"/>
            <p14:sldId id="305"/>
            <p14:sldId id="306"/>
            <p14:sldId id="290"/>
            <p14:sldId id="291"/>
            <p14:sldId id="292"/>
            <p14:sldId id="293"/>
            <p14:sldId id="284"/>
            <p14:sldId id="294"/>
            <p14:sldId id="295"/>
            <p14:sldId id="265"/>
            <p14:sldId id="312"/>
            <p14:sldId id="296"/>
            <p14:sldId id="318"/>
            <p14:sldId id="313"/>
            <p14:sldId id="314"/>
            <p14:sldId id="320"/>
            <p14:sldId id="315"/>
            <p14:sldId id="316"/>
            <p14:sldId id="317"/>
          </p14:sldIdLst>
        </p14:section>
        <p14:section name="Untitled Section" id="{68158BE9-B7CC-46B9-B6E4-FBCF75D8732E}">
          <p14:sldIdLst>
            <p14:sldId id="319"/>
            <p14:sldId id="321"/>
            <p14:sldId id="344"/>
            <p14:sldId id="322"/>
            <p14:sldId id="323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3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>
      <p:cViewPr varScale="1">
        <p:scale>
          <a:sx n="72" d="100"/>
          <a:sy n="72" d="100"/>
        </p:scale>
        <p:origin x="135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6431B-3EC1-49F7-A6EE-54BFC74A8A6C}" type="datetimeFigureOut">
              <a:rPr lang="it-IT" smtClean="0"/>
              <a:t>23/04/2019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1877-F21E-4946-B4A6-DAE318D17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9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3A3EA45-7710-4B46-A0E6-55D9992C16ED}" type="slidenum">
              <a:rPr lang="en-US" altLang="it-IT"/>
              <a:pPr/>
              <a:t>29</a:t>
            </a:fld>
            <a:endParaRPr lang="en-US" altLang="it-IT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1C8E2BDA-42DC-474C-89AA-B10CE84F828A}" type="slidenum">
              <a:rPr lang="en-US" altLang="it-IT"/>
              <a:pPr/>
              <a:t>30</a:t>
            </a:fld>
            <a:endParaRPr lang="en-US" altLang="it-IT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FDD5828E-E439-4BF5-A9A1-1DC96371FB0D}" type="slidenum">
              <a:rPr lang="en-US" altLang="it-IT"/>
              <a:pPr/>
              <a:t>31</a:t>
            </a:fld>
            <a:endParaRPr lang="en-US" altLang="it-IT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7988DAB5-3258-405B-A11C-F5E16B586358}" type="slidenum">
              <a:rPr lang="en-US" altLang="it-IT"/>
              <a:pPr/>
              <a:t>32</a:t>
            </a:fld>
            <a:endParaRPr lang="en-US" altLang="it-IT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altLang="it-I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29057" indent="-28040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21626" indent="-224325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70276" indent="-224325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18927" indent="-224325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6757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16227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36487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13528" indent="-224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254F8790-BECE-435E-AD98-8DED9CA6C7B4}" type="slidenum">
              <a:rPr lang="en-US" altLang="it-IT"/>
              <a:pPr/>
              <a:t>35</a:t>
            </a:fld>
            <a:endParaRPr lang="en-US" altLang="it-IT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it-IT"/>
              <a:t>Linear vs. quadratic in mask size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381877-F21E-4946-B4A6-DAE318D17A2F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93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ACAC-0B2A-459A-B847-1289E47605D8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0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D92C0-F266-473A-B0C8-3318A906CD98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E2E2-B9D1-485F-BB20-E193471EC1FD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6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DB0A-BC63-4299-9B72-F975DA80DB28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1B630-1B0C-415E-BE2C-D250E413D62C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E8F7-3D35-4EC9-AADA-9D9E017503AF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A6B8-6FA2-4982-BD76-2F1BCA12E0D3}" type="datetime1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0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9BC12-092E-4233-B633-68CD573C450E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A9866-0CB9-47EC-8E12-9C30DD5DEAEE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1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19809-FB87-48A1-BB41-710B1B5C9FCE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07D84-8FC1-4E06-BF89-926CD6D775FA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7AD6D-B27A-412C-83B1-0A80E1CFA7B9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tags" Target="../tags/tag5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6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" y="1371600"/>
            <a:ext cx="9137073" cy="4788799"/>
          </a:xfrm>
        </p:spPr>
        <p:txBody>
          <a:bodyPr>
            <a:normAutofit/>
          </a:bodyPr>
          <a:lstStyle/>
          <a:p>
            <a:r>
              <a:rPr lang="it-IT" sz="3000" b="1" dirty="0"/>
              <a:t>Image Types:</a:t>
            </a:r>
            <a:endParaRPr lang="it-IT" sz="3000" dirty="0"/>
          </a:p>
          <a:p>
            <a:pPr marL="1476000"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 Binary </a:t>
            </a:r>
          </a:p>
          <a:p>
            <a:pPr marL="1476000"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 Gray Scale </a:t>
            </a:r>
          </a:p>
          <a:p>
            <a:pPr marL="1476000" lvl="2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 Color</a:t>
            </a:r>
          </a:p>
          <a:p>
            <a:pPr marL="1247400" lvl="2" indent="0">
              <a:lnSpc>
                <a:spcPct val="150000"/>
              </a:lnSpc>
              <a:buNone/>
            </a:pPr>
            <a:endParaRPr lang="it-IT" dirty="0"/>
          </a:p>
          <a:p>
            <a:pPr marL="914400" lvl="2" indent="0">
              <a:buNone/>
            </a:pPr>
            <a:endParaRPr lang="it-IT" sz="1600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Slide Credit: Professor Mubarak Shah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77062"/>
            <a:ext cx="6629400" cy="228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7CFF13-8D59-4399-AC13-CCE37771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80D7E-AD9C-47C3-97B4-93FCDC06D381}" type="datetime1">
              <a:rPr lang="en-US" smtClean="0"/>
              <a:t>4/23/2019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D8A73-286A-4D62-893A-71FEF54E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Derivatives of Images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219825" cy="336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52950"/>
            <a:ext cx="58674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20BAA-9049-4790-B476-AB99793A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514F7-BA79-4AB7-B56C-A03B00E72D07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73C11-30B6-4281-90B8-FDB34FB2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2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Derivatives of Image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290" name="Picture 2" descr="https://chrisjmccormick.files.wordpress.com/2013/02/imagederiva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62099"/>
            <a:ext cx="832485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FDEDC-0605-484F-A8E2-AED8F9EC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C9B42-68EA-46D1-A3E4-B70E8D29AFBF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5F318-EF76-4CDC-9195-BD208114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839200" cy="467836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Images are corrupted by random variations in intensity values called noise due to non-perfect camera acquisition or environmental conditions.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it-IT" dirty="0"/>
              <a:t>Assumptions: </a:t>
            </a:r>
          </a:p>
          <a:p>
            <a:pPr marL="857250" lvl="1" indent="-457200"/>
            <a:r>
              <a:rPr lang="en-US" b="1" dirty="0"/>
              <a:t>Additive noise: </a:t>
            </a:r>
            <a:r>
              <a:rPr lang="en-US" dirty="0"/>
              <a:t>a random value is added at each pixel</a:t>
            </a:r>
          </a:p>
          <a:p>
            <a:pPr marL="857250" lvl="1" indent="-457200"/>
            <a:r>
              <a:rPr lang="en-US" b="1" dirty="0"/>
              <a:t>White noise: </a:t>
            </a:r>
            <a:r>
              <a:rPr lang="en-US" dirty="0"/>
              <a:t>The value at a point is independent on the value at any other point.  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0D456-6CB5-4273-880C-298DA34F1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E116-7978-48E0-ADA7-0408332E4E4A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7F76-F9D3-4EE4-8A8B-2DC183DF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21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Common Types of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458200" cy="47545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/>
              <a:t>Salt and pepper noise: </a:t>
            </a:r>
            <a:r>
              <a:rPr lang="en-US" dirty="0"/>
              <a:t>random occurrences of both black and white intensity values</a:t>
            </a:r>
          </a:p>
          <a:p>
            <a:pPr algn="just"/>
            <a:r>
              <a:rPr lang="en-US" b="1" dirty="0"/>
              <a:t>Impulse noise: </a:t>
            </a:r>
            <a:r>
              <a:rPr lang="en-US" dirty="0"/>
              <a:t>random occurrences of white intensity values</a:t>
            </a:r>
          </a:p>
          <a:p>
            <a:pPr algn="just"/>
            <a:r>
              <a:rPr lang="it-IT" b="1" dirty="0"/>
              <a:t>Gaussian noise: </a:t>
            </a:r>
            <a:r>
              <a:rPr lang="en-US" dirty="0"/>
              <a:t>impulse noise but its intensity values are drawn from a Gaussian distribution</a:t>
            </a:r>
          </a:p>
          <a:p>
            <a:pPr lvl="1"/>
            <a:r>
              <a:rPr lang="it-IT" dirty="0"/>
              <a:t>noise intensity value: </a:t>
            </a:r>
          </a:p>
          <a:p>
            <a:pPr lvl="1"/>
            <a:r>
              <a:rPr lang="en-US" dirty="0"/>
              <a:t>k: random value in [</a:t>
            </a:r>
            <a:r>
              <a:rPr lang="en-US" dirty="0" err="1"/>
              <a:t>a,b</a:t>
            </a:r>
            <a:r>
              <a:rPr lang="en-US" dirty="0"/>
              <a:t>]</a:t>
            </a:r>
          </a:p>
          <a:p>
            <a:pPr lvl="1"/>
            <a:r>
              <a:rPr lang="en-US" b="1" dirty="0"/>
              <a:t>σ</a:t>
            </a:r>
            <a:r>
              <a:rPr lang="en-US" dirty="0"/>
              <a:t>: width of Gaussian</a:t>
            </a:r>
          </a:p>
          <a:p>
            <a:pPr lvl="1"/>
            <a:r>
              <a:rPr lang="it-IT" dirty="0"/>
              <a:t>models sensor noise (due to camera electronics)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343400"/>
            <a:ext cx="22669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0D28F-D26A-4982-BCC9-BF620EBE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A8DD-DCD7-4632-B919-E74304547363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FBEAA-AD2A-4F5B-94F7-91DB38DC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8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Image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754563"/>
          </a:xfrm>
        </p:spPr>
        <p:txBody>
          <a:bodyPr>
            <a:normAutofit/>
          </a:bodyPr>
          <a:lstStyle/>
          <a:p>
            <a:pPr algn="just"/>
            <a:r>
              <a:rPr lang="it-IT" sz="2400" dirty="0"/>
              <a:t>Light Variations.</a:t>
            </a:r>
          </a:p>
          <a:p>
            <a:pPr algn="just"/>
            <a:r>
              <a:rPr lang="it-IT" sz="2400" dirty="0"/>
              <a:t>Camera Electronics</a:t>
            </a:r>
          </a:p>
          <a:p>
            <a:pPr algn="just"/>
            <a:r>
              <a:rPr lang="it-IT" sz="2400" dirty="0"/>
              <a:t>Surface Reflectance</a:t>
            </a:r>
          </a:p>
          <a:p>
            <a:pPr algn="just"/>
            <a:r>
              <a:rPr lang="it-IT" sz="2400" dirty="0"/>
              <a:t>Lens</a:t>
            </a:r>
          </a:p>
          <a:p>
            <a:pPr lvl="1" algn="just"/>
            <a:r>
              <a:rPr lang="it-IT" sz="2000" dirty="0"/>
              <a:t> I(x,y): the true pixel values</a:t>
            </a:r>
          </a:p>
          <a:p>
            <a:pPr lvl="1" algn="just"/>
            <a:r>
              <a:rPr lang="it-IT" sz="2000" dirty="0"/>
              <a:t>n(x,y): noise at pixel (x,y)</a:t>
            </a:r>
          </a:p>
          <a:p>
            <a:pPr marL="457200" lvl="1" indent="0" algn="just">
              <a:buNone/>
            </a:pPr>
            <a:endParaRPr lang="it-IT" sz="2000" dirty="0"/>
          </a:p>
          <a:p>
            <a:pPr algn="just"/>
            <a:endParaRPr lang="it-IT" dirty="0"/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  <a:p>
            <a:pPr algn="just"/>
            <a:endParaRPr lang="it-IT" dirty="0"/>
          </a:p>
          <a:p>
            <a:pPr lvl="1" algn="just"/>
            <a:endParaRPr lang="it-IT" sz="2400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199"/>
            <a:ext cx="5524500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33800"/>
            <a:ext cx="17621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6522235" y="2907791"/>
            <a:ext cx="242316" cy="978408"/>
          </a:xfrm>
          <a:prstGeom prst="downArrow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568" y="1219200"/>
            <a:ext cx="285303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325" y="3457574"/>
            <a:ext cx="131445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6B56D3-8D64-4AAC-8EE1-40A99AB3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79365-D710-4925-A051-57061D385541}" type="datetime1">
              <a:rPr lang="en-US" smtClean="0"/>
              <a:t>4/23/2019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9F4C7-3812-4E0E-AE9C-5B771644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6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Example of Noisy Images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5" descr="nois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33736"/>
            <a:ext cx="3807761" cy="539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08BBD3-F99E-47D0-BC09-226F163D8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397D-A6F8-49CC-8C97-E3225CC3B946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5FF1-7B68-4229-9801-AD8C311B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1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Image filtering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7400"/>
            <a:ext cx="5181599" cy="3769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6324600"/>
            <a:ext cx="22860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C64CCB-74C1-43A7-81C9-68B96149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9B1A-5826-4C2C-B2DE-25ECACC82475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65368-95E3-462B-8867-FE8D71F9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0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Image filtering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250" y="1339850"/>
            <a:ext cx="8724900" cy="1381125"/>
          </a:xfrm>
        </p:spPr>
        <p:txBody>
          <a:bodyPr>
            <a:normAutofit fontScale="92500" lnSpcReduction="10000"/>
          </a:bodyPr>
          <a:lstStyle/>
          <a:p>
            <a:r>
              <a:rPr lang="en-US" altLang="it-IT" dirty="0"/>
              <a:t>Modify the pixels in an image based on some function of a local neighborhood of each pixel.</a:t>
            </a:r>
          </a:p>
          <a:p>
            <a:pPr lvl="1"/>
            <a:r>
              <a:rPr lang="en-US" altLang="it-IT" dirty="0">
                <a:latin typeface="Myriad Roman"/>
              </a:rPr>
              <a:t>applying different weights for different neighboring pixels</a:t>
            </a:r>
            <a:endParaRPr lang="en-US" altLang="it-IT" dirty="0"/>
          </a:p>
          <a:p>
            <a:pPr>
              <a:buFontTx/>
              <a:buNone/>
            </a:pPr>
            <a:endParaRPr lang="en-US" altLang="it-IT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89050" y="3352800"/>
            <a:ext cx="1241425" cy="1143000"/>
            <a:chOff x="2290" y="1920"/>
            <a:chExt cx="782" cy="720"/>
          </a:xfrm>
        </p:grpSpPr>
        <p:sp>
          <p:nvSpPr>
            <p:cNvPr id="19483" name="Rectangle 6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9484" name="Line 7"/>
            <p:cNvSpPr>
              <a:spLocks noChangeShapeType="1"/>
            </p:cNvSpPr>
            <p:nvPr/>
          </p:nvSpPr>
          <p:spPr bwMode="auto">
            <a:xfrm>
              <a:off x="256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85" name="Line 8"/>
            <p:cNvSpPr>
              <a:spLocks noChangeShapeType="1"/>
            </p:cNvSpPr>
            <p:nvPr/>
          </p:nvSpPr>
          <p:spPr bwMode="auto">
            <a:xfrm>
              <a:off x="282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86" name="Line 9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87" name="Line 10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88" name="Text Box 11"/>
            <p:cNvSpPr txBox="1">
              <a:spLocks noChangeArrowheads="1"/>
            </p:cNvSpPr>
            <p:nvPr/>
          </p:nvSpPr>
          <p:spPr bwMode="auto">
            <a:xfrm>
              <a:off x="2591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5</a:t>
              </a:r>
            </a:p>
          </p:txBody>
        </p:sp>
        <p:sp>
          <p:nvSpPr>
            <p:cNvPr id="19489" name="Text Box 12"/>
            <p:cNvSpPr txBox="1">
              <a:spLocks noChangeArrowheads="1"/>
            </p:cNvSpPr>
            <p:nvPr/>
          </p:nvSpPr>
          <p:spPr bwMode="auto">
            <a:xfrm>
              <a:off x="2856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19490" name="Text Box 13"/>
            <p:cNvSpPr txBox="1">
              <a:spLocks noChangeArrowheads="1"/>
            </p:cNvSpPr>
            <p:nvPr/>
          </p:nvSpPr>
          <p:spPr bwMode="auto">
            <a:xfrm>
              <a:off x="2327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4</a:t>
              </a:r>
            </a:p>
          </p:txBody>
        </p:sp>
        <p:sp>
          <p:nvSpPr>
            <p:cNvPr id="19491" name="Text Box 14"/>
            <p:cNvSpPr txBox="1">
              <a:spLocks noChangeArrowheads="1"/>
            </p:cNvSpPr>
            <p:nvPr/>
          </p:nvSpPr>
          <p:spPr bwMode="auto">
            <a:xfrm>
              <a:off x="2591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19492" name="Text Box 15"/>
            <p:cNvSpPr txBox="1">
              <a:spLocks noChangeArrowheads="1"/>
            </p:cNvSpPr>
            <p:nvPr/>
          </p:nvSpPr>
          <p:spPr bwMode="auto">
            <a:xfrm>
              <a:off x="2856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7</a:t>
              </a:r>
            </a:p>
          </p:txBody>
        </p:sp>
        <p:sp>
          <p:nvSpPr>
            <p:cNvPr id="19493" name="Text Box 16"/>
            <p:cNvSpPr txBox="1">
              <a:spLocks noChangeArrowheads="1"/>
            </p:cNvSpPr>
            <p:nvPr/>
          </p:nvSpPr>
          <p:spPr bwMode="auto">
            <a:xfrm>
              <a:off x="2327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19494" name="Line 17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95" name="Line 18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96" name="Text Box 19"/>
            <p:cNvSpPr txBox="1">
              <a:spLocks noChangeArrowheads="1"/>
            </p:cNvSpPr>
            <p:nvPr/>
          </p:nvSpPr>
          <p:spPr bwMode="auto">
            <a:xfrm>
              <a:off x="2591" y="192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5</a:t>
              </a:r>
            </a:p>
          </p:txBody>
        </p:sp>
        <p:sp>
          <p:nvSpPr>
            <p:cNvPr id="19497" name="Text Box 20"/>
            <p:cNvSpPr txBox="1">
              <a:spLocks noChangeArrowheads="1"/>
            </p:cNvSpPr>
            <p:nvPr/>
          </p:nvSpPr>
          <p:spPr bwMode="auto">
            <a:xfrm>
              <a:off x="2856" y="192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3</a:t>
              </a:r>
            </a:p>
          </p:txBody>
        </p:sp>
        <p:sp>
          <p:nvSpPr>
            <p:cNvPr id="19498" name="Text Box 21"/>
            <p:cNvSpPr txBox="1">
              <a:spLocks noChangeArrowheads="1"/>
            </p:cNvSpPr>
            <p:nvPr/>
          </p:nvSpPr>
          <p:spPr bwMode="auto">
            <a:xfrm>
              <a:off x="2290" y="1920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10</a:t>
              </a:r>
            </a:p>
          </p:txBody>
        </p:sp>
      </p:grpSp>
      <p:sp>
        <p:nvSpPr>
          <p:cNvPr id="33798" name="Text Box 22"/>
          <p:cNvSpPr txBox="1">
            <a:spLocks noChangeArrowheads="1"/>
          </p:cNvSpPr>
          <p:nvPr/>
        </p:nvSpPr>
        <p:spPr bwMode="auto">
          <a:xfrm>
            <a:off x="1066800" y="4572000"/>
            <a:ext cx="2278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altLang="it-IT"/>
              <a:t>Local image data</a:t>
            </a: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807075" y="3352800"/>
            <a:ext cx="1295400" cy="1219200"/>
            <a:chOff x="2256" y="1920"/>
            <a:chExt cx="816" cy="768"/>
          </a:xfrm>
        </p:grpSpPr>
        <p:sp>
          <p:nvSpPr>
            <p:cNvPr id="19467" name="Rectangle 24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19468" name="Line 25"/>
            <p:cNvSpPr>
              <a:spLocks noChangeShapeType="1"/>
            </p:cNvSpPr>
            <p:nvPr/>
          </p:nvSpPr>
          <p:spPr bwMode="auto">
            <a:xfrm>
              <a:off x="2544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69" name="Line 26"/>
            <p:cNvSpPr>
              <a:spLocks noChangeShapeType="1"/>
            </p:cNvSpPr>
            <p:nvPr/>
          </p:nvSpPr>
          <p:spPr bwMode="auto">
            <a:xfrm>
              <a:off x="2832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70" name="Line 27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71" name="Line 28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72" name="Text Box 29"/>
            <p:cNvSpPr txBox="1">
              <a:spLocks noChangeArrowheads="1"/>
            </p:cNvSpPr>
            <p:nvPr/>
          </p:nvSpPr>
          <p:spPr bwMode="auto">
            <a:xfrm>
              <a:off x="2582" y="216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altLang="it-IT"/>
                <a:t>7</a:t>
              </a:r>
            </a:p>
          </p:txBody>
        </p:sp>
        <p:sp>
          <p:nvSpPr>
            <p:cNvPr id="19473" name="Text Box 30"/>
            <p:cNvSpPr txBox="1">
              <a:spLocks noChangeArrowheads="1"/>
            </p:cNvSpPr>
            <p:nvPr/>
          </p:nvSpPr>
          <p:spPr bwMode="auto">
            <a:xfrm>
              <a:off x="2832" y="216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74" name="Text Box 31"/>
            <p:cNvSpPr txBox="1">
              <a:spLocks noChangeArrowheads="1"/>
            </p:cNvSpPr>
            <p:nvPr/>
          </p:nvSpPr>
          <p:spPr bwMode="auto">
            <a:xfrm>
              <a:off x="2352" y="216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75" name="Text Box 32"/>
            <p:cNvSpPr txBox="1">
              <a:spLocks noChangeArrowheads="1"/>
            </p:cNvSpPr>
            <p:nvPr/>
          </p:nvSpPr>
          <p:spPr bwMode="auto">
            <a:xfrm>
              <a:off x="256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76" name="Text Box 33"/>
            <p:cNvSpPr txBox="1">
              <a:spLocks noChangeArrowheads="1"/>
            </p:cNvSpPr>
            <p:nvPr/>
          </p:nvSpPr>
          <p:spPr bwMode="auto">
            <a:xfrm>
              <a:off x="281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77" name="Text Box 34"/>
            <p:cNvSpPr txBox="1">
              <a:spLocks noChangeArrowheads="1"/>
            </p:cNvSpPr>
            <p:nvPr/>
          </p:nvSpPr>
          <p:spPr bwMode="auto">
            <a:xfrm>
              <a:off x="233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78" name="Line 35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79" name="Line 36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19480" name="Text Box 37"/>
            <p:cNvSpPr txBox="1">
              <a:spLocks noChangeArrowheads="1"/>
            </p:cNvSpPr>
            <p:nvPr/>
          </p:nvSpPr>
          <p:spPr bwMode="auto">
            <a:xfrm>
              <a:off x="2582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81" name="Text Box 38"/>
            <p:cNvSpPr txBox="1">
              <a:spLocks noChangeArrowheads="1"/>
            </p:cNvSpPr>
            <p:nvPr/>
          </p:nvSpPr>
          <p:spPr bwMode="auto">
            <a:xfrm>
              <a:off x="2832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19482" name="Text Box 39"/>
            <p:cNvSpPr txBox="1">
              <a:spLocks noChangeArrowheads="1"/>
            </p:cNvSpPr>
            <p:nvPr/>
          </p:nvSpPr>
          <p:spPr bwMode="auto">
            <a:xfrm>
              <a:off x="2256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</p:grpSp>
      <p:sp>
        <p:nvSpPr>
          <p:cNvPr id="33800" name="Text Box 40"/>
          <p:cNvSpPr txBox="1">
            <a:spLocks noChangeArrowheads="1"/>
          </p:cNvSpPr>
          <p:nvPr/>
        </p:nvSpPr>
        <p:spPr bwMode="auto">
          <a:xfrm>
            <a:off x="5502275" y="4572000"/>
            <a:ext cx="2719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altLang="it-IT"/>
              <a:t>Modified image data</a:t>
            </a:r>
          </a:p>
        </p:txBody>
      </p:sp>
      <p:sp>
        <p:nvSpPr>
          <p:cNvPr id="33801" name="Line 41"/>
          <p:cNvSpPr>
            <a:spLocks noChangeShapeType="1"/>
          </p:cNvSpPr>
          <p:nvPr/>
        </p:nvSpPr>
        <p:spPr bwMode="auto">
          <a:xfrm>
            <a:off x="3444875" y="3962400"/>
            <a:ext cx="1295400" cy="0"/>
          </a:xfrm>
          <a:prstGeom prst="line">
            <a:avLst/>
          </a:prstGeom>
          <a:noFill/>
          <a:ln w="152400">
            <a:solidFill>
              <a:schemeClr val="accent2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33802" name="Text Box 42"/>
          <p:cNvSpPr txBox="1">
            <a:spLocks noChangeArrowheads="1"/>
          </p:cNvSpPr>
          <p:nvPr/>
        </p:nvSpPr>
        <p:spPr bwMode="auto">
          <a:xfrm>
            <a:off x="3289300" y="3352800"/>
            <a:ext cx="1968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solidFill>
                  <a:schemeClr val="accent2"/>
                </a:solidFill>
              </a:rPr>
              <a:t>Some function</a:t>
            </a:r>
          </a:p>
        </p:txBody>
      </p:sp>
      <p:sp>
        <p:nvSpPr>
          <p:cNvPr id="19466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373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L. Zhang</a:t>
            </a:r>
          </a:p>
        </p:txBody>
      </p:sp>
      <p:sp>
        <p:nvSpPr>
          <p:cNvPr id="43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5C6DA-1F97-419D-B3FC-71D9F901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0F0DA-BBE5-4FA6-A0A9-3B123BF6011C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6803A-D91F-440C-A44F-1A535983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8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/>
      <p:bldP spid="33800" grpId="0"/>
      <p:bldP spid="3380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Arrow Connector 79"/>
          <p:cNvCxnSpPr>
            <a:stCxn id="20493" idx="3"/>
            <a:endCxn id="20527" idx="1"/>
          </p:cNvCxnSpPr>
          <p:nvPr/>
        </p:nvCxnSpPr>
        <p:spPr>
          <a:xfrm>
            <a:off x="2405063" y="4991100"/>
            <a:ext cx="1176337" cy="1588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Linear filtering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138" y="1493838"/>
            <a:ext cx="8374062" cy="27955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it-IT" sz="3000" dirty="0"/>
              <a:t>One simple version:  linear filtering                  (cross-correlation, convolution)</a:t>
            </a:r>
          </a:p>
          <a:p>
            <a:pPr lvl="1">
              <a:lnSpc>
                <a:spcPct val="90000"/>
              </a:lnSpc>
            </a:pPr>
            <a:r>
              <a:rPr lang="en-US" altLang="it-IT" sz="2600" dirty="0"/>
              <a:t>Replace each pixel by a linear combination of its neighbors</a:t>
            </a:r>
          </a:p>
          <a:p>
            <a:pPr>
              <a:lnSpc>
                <a:spcPct val="90000"/>
              </a:lnSpc>
            </a:pPr>
            <a:r>
              <a:rPr lang="en-US" altLang="it-IT" sz="3000" dirty="0"/>
              <a:t>The prescription for the linear combination is called the “kernel” (or “mask”, “filter”)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81400" y="4419600"/>
            <a:ext cx="1271588" cy="1219200"/>
            <a:chOff x="4896" y="1392"/>
            <a:chExt cx="801" cy="768"/>
          </a:xfrm>
        </p:grpSpPr>
        <p:sp>
          <p:nvSpPr>
            <p:cNvPr id="20525" name="Text Box 23"/>
            <p:cNvSpPr txBox="1">
              <a:spLocks noChangeArrowheads="1"/>
            </p:cNvSpPr>
            <p:nvPr/>
          </p:nvSpPr>
          <p:spPr bwMode="auto">
            <a:xfrm>
              <a:off x="5397" y="1872"/>
              <a:ext cx="30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0.5</a:t>
              </a:r>
            </a:p>
          </p:txBody>
        </p:sp>
        <p:grpSp>
          <p:nvGrpSpPr>
            <p:cNvPr id="20526" name="Group 24"/>
            <p:cNvGrpSpPr>
              <a:grpSpLocks/>
            </p:cNvGrpSpPr>
            <p:nvPr/>
          </p:nvGrpSpPr>
          <p:grpSpPr bwMode="auto">
            <a:xfrm>
              <a:off x="4896" y="1392"/>
              <a:ext cx="768" cy="768"/>
              <a:chOff x="4896" y="1392"/>
              <a:chExt cx="768" cy="768"/>
            </a:xfrm>
          </p:grpSpPr>
          <p:sp>
            <p:nvSpPr>
              <p:cNvPr id="20527" name="Rectangle 25"/>
              <p:cNvSpPr>
                <a:spLocks noChangeArrowheads="1"/>
              </p:cNvSpPr>
              <p:nvPr/>
            </p:nvSpPr>
            <p:spPr bwMode="auto">
              <a:xfrm>
                <a:off x="4896" y="1392"/>
                <a:ext cx="768" cy="72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endParaRPr lang="it-IT" altLang="it-IT"/>
              </a:p>
            </p:txBody>
          </p:sp>
          <p:sp>
            <p:nvSpPr>
              <p:cNvPr id="20528" name="Line 26"/>
              <p:cNvSpPr>
                <a:spLocks noChangeShapeType="1"/>
              </p:cNvSpPr>
              <p:nvPr/>
            </p:nvSpPr>
            <p:spPr bwMode="auto">
              <a:xfrm>
                <a:off x="5136" y="139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29" name="Line 27"/>
              <p:cNvSpPr>
                <a:spLocks noChangeShapeType="1"/>
              </p:cNvSpPr>
              <p:nvPr/>
            </p:nvSpPr>
            <p:spPr bwMode="auto">
              <a:xfrm>
                <a:off x="5424" y="1392"/>
                <a:ext cx="0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30" name="Line 28"/>
              <p:cNvSpPr>
                <a:spLocks noChangeShapeType="1"/>
              </p:cNvSpPr>
              <p:nvPr/>
            </p:nvSpPr>
            <p:spPr bwMode="auto">
              <a:xfrm>
                <a:off x="4896" y="163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31" name="Line 29"/>
              <p:cNvSpPr>
                <a:spLocks noChangeShapeType="1"/>
              </p:cNvSpPr>
              <p:nvPr/>
            </p:nvSpPr>
            <p:spPr bwMode="auto">
              <a:xfrm>
                <a:off x="4896" y="187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32" name="Text Box 30"/>
              <p:cNvSpPr txBox="1">
                <a:spLocks noChangeArrowheads="1"/>
              </p:cNvSpPr>
              <p:nvPr/>
            </p:nvSpPr>
            <p:spPr bwMode="auto">
              <a:xfrm>
                <a:off x="5115" y="1632"/>
                <a:ext cx="32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:r>
                  <a:rPr lang="en-US" altLang="it-IT"/>
                  <a:t>0.5</a:t>
                </a:r>
              </a:p>
            </p:txBody>
          </p:sp>
          <p:sp>
            <p:nvSpPr>
              <p:cNvPr id="20533" name="Text Box 31"/>
              <p:cNvSpPr txBox="1">
                <a:spLocks noChangeArrowheads="1"/>
              </p:cNvSpPr>
              <p:nvPr/>
            </p:nvSpPr>
            <p:spPr bwMode="auto">
              <a:xfrm>
                <a:off x="5452" y="163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:r>
                  <a:rPr lang="en-US" altLang="it-IT"/>
                  <a:t>0</a:t>
                </a:r>
              </a:p>
            </p:txBody>
          </p:sp>
          <p:sp>
            <p:nvSpPr>
              <p:cNvPr id="20534" name="Text Box 32"/>
              <p:cNvSpPr txBox="1">
                <a:spLocks noChangeArrowheads="1"/>
              </p:cNvSpPr>
              <p:nvPr/>
            </p:nvSpPr>
            <p:spPr bwMode="auto">
              <a:xfrm>
                <a:off x="4913" y="163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:r>
                  <a:rPr lang="en-US" altLang="it-IT" dirty="0"/>
                  <a:t>0</a:t>
                </a:r>
              </a:p>
            </p:txBody>
          </p:sp>
          <p:sp>
            <p:nvSpPr>
              <p:cNvPr id="20535" name="Text Box 33"/>
              <p:cNvSpPr txBox="1">
                <a:spLocks noChangeArrowheads="1"/>
              </p:cNvSpPr>
              <p:nvPr/>
            </p:nvSpPr>
            <p:spPr bwMode="auto">
              <a:xfrm>
                <a:off x="5185" y="187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:r>
                  <a:rPr lang="en-US" altLang="it-IT"/>
                  <a:t>1</a:t>
                </a:r>
              </a:p>
            </p:txBody>
          </p:sp>
          <p:sp>
            <p:nvSpPr>
              <p:cNvPr id="20536" name="Text Box 34"/>
              <p:cNvSpPr txBox="1">
                <a:spLocks noChangeArrowheads="1"/>
              </p:cNvSpPr>
              <p:nvPr/>
            </p:nvSpPr>
            <p:spPr bwMode="auto">
              <a:xfrm>
                <a:off x="4913" y="187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:r>
                  <a:rPr lang="en-US" altLang="it-IT"/>
                  <a:t>0</a:t>
                </a:r>
              </a:p>
            </p:txBody>
          </p:sp>
          <p:sp>
            <p:nvSpPr>
              <p:cNvPr id="20537" name="Line 35"/>
              <p:cNvSpPr>
                <a:spLocks noChangeShapeType="1"/>
              </p:cNvSpPr>
              <p:nvPr/>
            </p:nvSpPr>
            <p:spPr bwMode="auto">
              <a:xfrm>
                <a:off x="4896" y="1632"/>
                <a:ext cx="76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20538" name="Text Box 36"/>
              <p:cNvSpPr txBox="1">
                <a:spLocks noChangeArrowheads="1"/>
              </p:cNvSpPr>
              <p:nvPr/>
            </p:nvSpPr>
            <p:spPr bwMode="auto">
              <a:xfrm>
                <a:off x="5185" y="139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:r>
                  <a:rPr lang="en-US" altLang="it-IT"/>
                  <a:t>0</a:t>
                </a:r>
              </a:p>
            </p:txBody>
          </p:sp>
          <p:sp>
            <p:nvSpPr>
              <p:cNvPr id="20539" name="Text Box 37"/>
              <p:cNvSpPr txBox="1">
                <a:spLocks noChangeArrowheads="1"/>
              </p:cNvSpPr>
              <p:nvPr/>
            </p:nvSpPr>
            <p:spPr bwMode="auto">
              <a:xfrm>
                <a:off x="5452" y="1392"/>
                <a:ext cx="19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algn="ctr" eaLnBrk="0" hangingPunct="0"/>
                <a:r>
                  <a:rPr lang="en-US" altLang="it-IT"/>
                  <a:t>0</a:t>
                </a:r>
              </a:p>
            </p:txBody>
          </p:sp>
          <p:sp>
            <p:nvSpPr>
              <p:cNvPr id="20540" name="Text Box 38"/>
              <p:cNvSpPr txBox="1">
                <a:spLocks noChangeArrowheads="1"/>
              </p:cNvSpPr>
              <p:nvPr/>
            </p:nvSpPr>
            <p:spPr bwMode="auto">
              <a:xfrm>
                <a:off x="4913" y="139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0" hangingPunct="0"/>
                <a:r>
                  <a:rPr lang="en-US" altLang="it-IT"/>
                  <a:t>0</a:t>
                </a:r>
              </a:p>
            </p:txBody>
          </p:sp>
        </p:grpSp>
      </p:grpSp>
      <p:sp>
        <p:nvSpPr>
          <p:cNvPr id="34824" name="Text Box 40"/>
          <p:cNvSpPr txBox="1">
            <a:spLocks noChangeArrowheads="1"/>
          </p:cNvSpPr>
          <p:nvPr/>
        </p:nvSpPr>
        <p:spPr bwMode="auto">
          <a:xfrm>
            <a:off x="3810000" y="5638800"/>
            <a:ext cx="944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altLang="it-IT"/>
              <a:t>kernel</a:t>
            </a:r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6019800" y="4419600"/>
            <a:ext cx="1295400" cy="1219200"/>
            <a:chOff x="2256" y="1920"/>
            <a:chExt cx="816" cy="768"/>
          </a:xfrm>
        </p:grpSpPr>
        <p:sp>
          <p:nvSpPr>
            <p:cNvPr id="20509" name="Rectangle 42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0510" name="Line 43"/>
            <p:cNvSpPr>
              <a:spLocks noChangeShapeType="1"/>
            </p:cNvSpPr>
            <p:nvPr/>
          </p:nvSpPr>
          <p:spPr bwMode="auto">
            <a:xfrm>
              <a:off x="2544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11" name="Line 44"/>
            <p:cNvSpPr>
              <a:spLocks noChangeShapeType="1"/>
            </p:cNvSpPr>
            <p:nvPr/>
          </p:nvSpPr>
          <p:spPr bwMode="auto">
            <a:xfrm>
              <a:off x="2832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12" name="Line 45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13" name="Line 46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14" name="Text Box 47"/>
            <p:cNvSpPr txBox="1">
              <a:spLocks noChangeArrowheads="1"/>
            </p:cNvSpPr>
            <p:nvPr/>
          </p:nvSpPr>
          <p:spPr bwMode="auto">
            <a:xfrm>
              <a:off x="2582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r>
                <a:rPr lang="en-US" altLang="it-IT"/>
                <a:t>8</a:t>
              </a:r>
            </a:p>
          </p:txBody>
        </p:sp>
        <p:sp>
          <p:nvSpPr>
            <p:cNvPr id="20515" name="Text Box 48"/>
            <p:cNvSpPr txBox="1">
              <a:spLocks noChangeArrowheads="1"/>
            </p:cNvSpPr>
            <p:nvPr/>
          </p:nvSpPr>
          <p:spPr bwMode="auto">
            <a:xfrm>
              <a:off x="2832" y="216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16" name="Text Box 49"/>
            <p:cNvSpPr txBox="1">
              <a:spLocks noChangeArrowheads="1"/>
            </p:cNvSpPr>
            <p:nvPr/>
          </p:nvSpPr>
          <p:spPr bwMode="auto">
            <a:xfrm>
              <a:off x="2352" y="216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17" name="Text Box 50"/>
            <p:cNvSpPr txBox="1">
              <a:spLocks noChangeArrowheads="1"/>
            </p:cNvSpPr>
            <p:nvPr/>
          </p:nvSpPr>
          <p:spPr bwMode="auto">
            <a:xfrm>
              <a:off x="256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18" name="Text Box 51"/>
            <p:cNvSpPr txBox="1">
              <a:spLocks noChangeArrowheads="1"/>
            </p:cNvSpPr>
            <p:nvPr/>
          </p:nvSpPr>
          <p:spPr bwMode="auto">
            <a:xfrm>
              <a:off x="281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19" name="Text Box 52"/>
            <p:cNvSpPr txBox="1">
              <a:spLocks noChangeArrowheads="1"/>
            </p:cNvSpPr>
            <p:nvPr/>
          </p:nvSpPr>
          <p:spPr bwMode="auto">
            <a:xfrm>
              <a:off x="2332" y="240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20" name="Line 53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21" name="Line 54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22" name="Text Box 55"/>
            <p:cNvSpPr txBox="1">
              <a:spLocks noChangeArrowheads="1"/>
            </p:cNvSpPr>
            <p:nvPr/>
          </p:nvSpPr>
          <p:spPr bwMode="auto">
            <a:xfrm>
              <a:off x="2582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23" name="Text Box 56"/>
            <p:cNvSpPr txBox="1">
              <a:spLocks noChangeArrowheads="1"/>
            </p:cNvSpPr>
            <p:nvPr/>
          </p:nvSpPr>
          <p:spPr bwMode="auto">
            <a:xfrm>
              <a:off x="2832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  <p:sp>
          <p:nvSpPr>
            <p:cNvPr id="20524" name="Text Box 57"/>
            <p:cNvSpPr txBox="1">
              <a:spLocks noChangeArrowheads="1"/>
            </p:cNvSpPr>
            <p:nvPr/>
          </p:nvSpPr>
          <p:spPr bwMode="auto">
            <a:xfrm>
              <a:off x="2256" y="1920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0" hangingPunct="0"/>
              <a:endParaRPr lang="it-IT" altLang="it-IT"/>
            </a:p>
          </p:txBody>
        </p:sp>
      </p:grpSp>
      <p:sp>
        <p:nvSpPr>
          <p:cNvPr id="34826" name="Text Box 58"/>
          <p:cNvSpPr txBox="1">
            <a:spLocks noChangeArrowheads="1"/>
          </p:cNvSpPr>
          <p:nvPr/>
        </p:nvSpPr>
        <p:spPr bwMode="auto">
          <a:xfrm>
            <a:off x="5738813" y="5638800"/>
            <a:ext cx="2719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altLang="it-IT"/>
              <a:t>Modified image data</a:t>
            </a:r>
          </a:p>
        </p:txBody>
      </p:sp>
      <p:sp>
        <p:nvSpPr>
          <p:cNvPr id="20489" name="Text Box 10"/>
          <p:cNvSpPr txBox="1">
            <a:spLocks noChangeArrowheads="1"/>
          </p:cNvSpPr>
          <p:nvPr/>
        </p:nvSpPr>
        <p:spPr bwMode="auto">
          <a:xfrm>
            <a:off x="7620000" y="6553200"/>
            <a:ext cx="1373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L. Zhang</a:t>
            </a:r>
          </a:p>
        </p:txBody>
      </p:sp>
      <p:sp>
        <p:nvSpPr>
          <p:cNvPr id="34823" name="Text Box 39"/>
          <p:cNvSpPr txBox="1">
            <a:spLocks noChangeArrowheads="1"/>
          </p:cNvSpPr>
          <p:nvPr/>
        </p:nvSpPr>
        <p:spPr bwMode="auto">
          <a:xfrm>
            <a:off x="914400" y="5638800"/>
            <a:ext cx="182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en-US" altLang="it-IT" dirty="0"/>
              <a:t>Local image data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163638" y="4419600"/>
            <a:ext cx="1241425" cy="1143000"/>
            <a:chOff x="2290" y="1920"/>
            <a:chExt cx="782" cy="720"/>
          </a:xfrm>
        </p:grpSpPr>
        <p:sp>
          <p:nvSpPr>
            <p:cNvPr id="20493" name="Rectangle 6"/>
            <p:cNvSpPr>
              <a:spLocks noChangeArrowheads="1"/>
            </p:cNvSpPr>
            <p:nvPr/>
          </p:nvSpPr>
          <p:spPr bwMode="auto">
            <a:xfrm>
              <a:off x="2304" y="1920"/>
              <a:ext cx="768" cy="7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endParaRPr lang="it-IT" altLang="it-IT"/>
            </a:p>
          </p:txBody>
        </p:sp>
        <p:sp>
          <p:nvSpPr>
            <p:cNvPr id="20494" name="Line 7"/>
            <p:cNvSpPr>
              <a:spLocks noChangeShapeType="1"/>
            </p:cNvSpPr>
            <p:nvPr/>
          </p:nvSpPr>
          <p:spPr bwMode="auto">
            <a:xfrm>
              <a:off x="256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495" name="Line 8"/>
            <p:cNvSpPr>
              <a:spLocks noChangeShapeType="1"/>
            </p:cNvSpPr>
            <p:nvPr/>
          </p:nvSpPr>
          <p:spPr bwMode="auto">
            <a:xfrm>
              <a:off x="2825" y="192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496" name="Line 9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497" name="Line 10"/>
            <p:cNvSpPr>
              <a:spLocks noChangeShapeType="1"/>
            </p:cNvSpPr>
            <p:nvPr/>
          </p:nvSpPr>
          <p:spPr bwMode="auto">
            <a:xfrm>
              <a:off x="2304" y="240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498" name="Text Box 11"/>
            <p:cNvSpPr txBox="1">
              <a:spLocks noChangeArrowheads="1"/>
            </p:cNvSpPr>
            <p:nvPr/>
          </p:nvSpPr>
          <p:spPr bwMode="auto">
            <a:xfrm>
              <a:off x="2591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 dirty="0"/>
                <a:t>6</a:t>
              </a:r>
            </a:p>
          </p:txBody>
        </p:sp>
        <p:sp>
          <p:nvSpPr>
            <p:cNvPr id="20499" name="Text Box 12"/>
            <p:cNvSpPr txBox="1">
              <a:spLocks noChangeArrowheads="1"/>
            </p:cNvSpPr>
            <p:nvPr/>
          </p:nvSpPr>
          <p:spPr bwMode="auto">
            <a:xfrm>
              <a:off x="2856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20500" name="Text Box 13"/>
            <p:cNvSpPr txBox="1">
              <a:spLocks noChangeArrowheads="1"/>
            </p:cNvSpPr>
            <p:nvPr/>
          </p:nvSpPr>
          <p:spPr bwMode="auto">
            <a:xfrm>
              <a:off x="2327" y="216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4</a:t>
              </a:r>
            </a:p>
          </p:txBody>
        </p:sp>
        <p:sp>
          <p:nvSpPr>
            <p:cNvPr id="20501" name="Text Box 14"/>
            <p:cNvSpPr txBox="1">
              <a:spLocks noChangeArrowheads="1"/>
            </p:cNvSpPr>
            <p:nvPr/>
          </p:nvSpPr>
          <p:spPr bwMode="auto">
            <a:xfrm>
              <a:off x="2591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20502" name="Text Box 15"/>
            <p:cNvSpPr txBox="1">
              <a:spLocks noChangeArrowheads="1"/>
            </p:cNvSpPr>
            <p:nvPr/>
          </p:nvSpPr>
          <p:spPr bwMode="auto">
            <a:xfrm>
              <a:off x="2856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8</a:t>
              </a:r>
            </a:p>
          </p:txBody>
        </p:sp>
        <p:sp>
          <p:nvSpPr>
            <p:cNvPr id="20503" name="Text Box 16"/>
            <p:cNvSpPr txBox="1">
              <a:spLocks noChangeArrowheads="1"/>
            </p:cNvSpPr>
            <p:nvPr/>
          </p:nvSpPr>
          <p:spPr bwMode="auto">
            <a:xfrm>
              <a:off x="2327" y="240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</a:t>
              </a:r>
            </a:p>
          </p:txBody>
        </p:sp>
        <p:sp>
          <p:nvSpPr>
            <p:cNvPr id="20504" name="Line 17"/>
            <p:cNvSpPr>
              <a:spLocks noChangeShapeType="1"/>
            </p:cNvSpPr>
            <p:nvPr/>
          </p:nvSpPr>
          <p:spPr bwMode="auto">
            <a:xfrm>
              <a:off x="2304" y="192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05" name="Line 18"/>
            <p:cNvSpPr>
              <a:spLocks noChangeShapeType="1"/>
            </p:cNvSpPr>
            <p:nvPr/>
          </p:nvSpPr>
          <p:spPr bwMode="auto">
            <a:xfrm>
              <a:off x="2304" y="2160"/>
              <a:ext cx="7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20506" name="Text Box 19"/>
            <p:cNvSpPr txBox="1">
              <a:spLocks noChangeArrowheads="1"/>
            </p:cNvSpPr>
            <p:nvPr/>
          </p:nvSpPr>
          <p:spPr bwMode="auto">
            <a:xfrm>
              <a:off x="2591" y="192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5</a:t>
              </a:r>
            </a:p>
          </p:txBody>
        </p:sp>
        <p:sp>
          <p:nvSpPr>
            <p:cNvPr id="20507" name="Text Box 20"/>
            <p:cNvSpPr txBox="1">
              <a:spLocks noChangeArrowheads="1"/>
            </p:cNvSpPr>
            <p:nvPr/>
          </p:nvSpPr>
          <p:spPr bwMode="auto">
            <a:xfrm>
              <a:off x="2856" y="1920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3</a:t>
              </a:r>
            </a:p>
          </p:txBody>
        </p:sp>
        <p:sp>
          <p:nvSpPr>
            <p:cNvPr id="20508" name="Text Box 21"/>
            <p:cNvSpPr txBox="1">
              <a:spLocks noChangeArrowheads="1"/>
            </p:cNvSpPr>
            <p:nvPr/>
          </p:nvSpPr>
          <p:spPr bwMode="auto">
            <a:xfrm>
              <a:off x="2290" y="1920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0" hangingPunct="0"/>
              <a:r>
                <a:rPr lang="en-US" altLang="it-IT"/>
                <a:t>10</a:t>
              </a:r>
            </a:p>
          </p:txBody>
        </p:sp>
      </p:grpSp>
      <p:cxnSp>
        <p:nvCxnSpPr>
          <p:cNvPr id="83" name="Straight Arrow Connector 82"/>
          <p:cNvCxnSpPr>
            <a:stCxn id="20527" idx="3"/>
            <a:endCxn id="20509" idx="1"/>
          </p:cNvCxnSpPr>
          <p:nvPr/>
        </p:nvCxnSpPr>
        <p:spPr>
          <a:xfrm>
            <a:off x="4800600" y="4991100"/>
            <a:ext cx="1295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C3C07-CB27-40E2-B394-77CC2C2A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397E9-84B9-4AC1-A28E-B93D0F45E7C7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7FEBE-9D0B-4E6F-9D7C-A888066C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7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3" grpId="0" build="p" autoUpdateAnimBg="0"/>
      <p:bldP spid="34824" grpId="0"/>
      <p:bldP spid="34826" grpId="0"/>
      <p:bldP spid="348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49306-D68A-429E-8343-B71CD863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965"/>
            <a:ext cx="8610600" cy="509607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635B5-DADA-440B-83A8-324520DA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67F59-054B-4359-89CA-A3A863C32D07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0F240-9D37-42D3-B276-622EB170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0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Binary Image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600200"/>
            <a:ext cx="728888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E5EB2-A9EE-4207-8301-45BDC103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EC4A-59E0-4468-B305-B0BA35B53742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57391-3215-4C68-A59F-120EFEE1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31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2" y="457200"/>
            <a:ext cx="8530916" cy="5703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57800"/>
            <a:ext cx="2190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45715"/>
            <a:ext cx="2514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2DB43-FD36-47D4-A4B1-9484A3E5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F0B0-30C7-4054-8A94-8350CA3CCE6F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E33EA-4D8F-4F53-A55E-3E9223625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33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Convolution</a:t>
            </a: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3352800" y="2590800"/>
            <a:ext cx="2362200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endParaRPr lang="it-IT" altLang="it-IT">
              <a:latin typeface="Arial" pitchFamily="34" charset="0"/>
            </a:endParaRPr>
          </a:p>
        </p:txBody>
      </p:sp>
      <p:pic>
        <p:nvPicPr>
          <p:cNvPr id="815111" name="Picture 7" descr="t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6125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5112" name="Picture 8" descr="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6670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0" descr="t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681288"/>
            <a:ext cx="747712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11"/>
          <p:cNvSpPr>
            <a:spLocks noChangeArrowheads="1"/>
          </p:cNvSpPr>
          <p:nvPr/>
        </p:nvSpPr>
        <p:spPr bwMode="auto">
          <a:xfrm>
            <a:off x="-381000" y="4343400"/>
            <a:ext cx="11430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it-IT" altLang="it-IT"/>
          </a:p>
        </p:txBody>
      </p:sp>
      <p:pic>
        <p:nvPicPr>
          <p:cNvPr id="815116" name="Picture 12" descr="t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2590800"/>
            <a:ext cx="74771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81400"/>
            <a:ext cx="3810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7239000" y="6553200"/>
            <a:ext cx="1928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Adapted from F. Durand</a:t>
            </a:r>
          </a:p>
        </p:txBody>
      </p:sp>
      <p:sp>
        <p:nvSpPr>
          <p:cNvPr id="11" name="Rettangolo 6"/>
          <p:cNvSpPr/>
          <p:nvPr/>
        </p:nvSpPr>
        <p:spPr>
          <a:xfrm>
            <a:off x="-38100" y="6206852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E1492-8599-439F-BE38-42DA5946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320E3-8F60-4918-8BD0-435A70519FB8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A7977-17A1-4350-80AE-C53176EE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2" dur="2000" fill="hold"/>
                                        <p:tgtEl>
                                          <p:spTgt spid="815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Noise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4906963"/>
          </a:xfrm>
        </p:spPr>
        <p:txBody>
          <a:bodyPr>
            <a:normAutofit/>
          </a:bodyPr>
          <a:lstStyle/>
          <a:p>
            <a:r>
              <a:rPr lang="en-US" b="1" dirty="0"/>
              <a:t>Basic Idea: </a:t>
            </a:r>
            <a:r>
              <a:rPr lang="en-US" dirty="0"/>
              <a:t>replace each pixel intensity value </a:t>
            </a:r>
            <a:r>
              <a:rPr lang="en-US"/>
              <a:t>with a </a:t>
            </a:r>
            <a:r>
              <a:rPr lang="en-US" dirty="0"/>
              <a:t>new value taken over a neighborhood of fixed size</a:t>
            </a:r>
          </a:p>
          <a:p>
            <a:pPr lvl="3"/>
            <a:r>
              <a:rPr lang="it-IT" sz="2400" dirty="0"/>
              <a:t>Mean filter</a:t>
            </a:r>
          </a:p>
          <a:p>
            <a:pPr lvl="3"/>
            <a:r>
              <a:rPr lang="it-IT" sz="2400" dirty="0"/>
              <a:t>Median filter</a:t>
            </a:r>
          </a:p>
          <a:p>
            <a:pPr marL="1371600" lvl="3" indent="0">
              <a:buNone/>
            </a:pPr>
            <a:endParaRPr lang="it-IT" sz="2400" dirty="0"/>
          </a:p>
          <a:p>
            <a:r>
              <a:rPr lang="en-US" dirty="0"/>
              <a:t>The size of the filter controls degree of smoothing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82653-5070-4F01-80D5-9364014C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1DBFE-3D91-4F30-9FAB-B00309369ED8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3A51D-7DF8-4275-92AF-F26E8B23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41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Mean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/>
          </a:bodyPr>
          <a:lstStyle/>
          <a:p>
            <a:r>
              <a:rPr lang="en-US" dirty="0"/>
              <a:t>Take the average of intensity values in a m x n  region of each pixel (usually m = n)</a:t>
            </a:r>
          </a:p>
          <a:p>
            <a:pPr marL="0" indent="0">
              <a:buNone/>
            </a:pPr>
            <a:r>
              <a:rPr lang="en-US" dirty="0"/>
              <a:t>     – </a:t>
            </a:r>
            <a:r>
              <a:rPr lang="en-US" sz="2800" dirty="0"/>
              <a:t>take the average as the new pixel value</a:t>
            </a:r>
          </a:p>
          <a:p>
            <a:pPr marL="800100" lvl="2" indent="0">
              <a:buNone/>
            </a:pPr>
            <a:endParaRPr lang="en-US" sz="2800" dirty="0"/>
          </a:p>
          <a:p>
            <a:pPr marL="800100" lvl="2" indent="0">
              <a:buNone/>
            </a:pPr>
            <a:endParaRPr lang="en-US" sz="2800" dirty="0"/>
          </a:p>
          <a:p>
            <a:pPr marL="800100" lvl="2" indent="0">
              <a:buNone/>
            </a:pPr>
            <a:endParaRPr lang="en-US" sz="2800" dirty="0"/>
          </a:p>
          <a:p>
            <a:pPr lvl="1"/>
            <a:r>
              <a:rPr lang="en-US" dirty="0"/>
              <a:t>the normalization factor </a:t>
            </a:r>
            <a:r>
              <a:rPr lang="en-US" dirty="0" err="1"/>
              <a:t>mn</a:t>
            </a:r>
            <a:r>
              <a:rPr lang="en-US" dirty="0"/>
              <a:t> preserves the range of values of the original image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3009900"/>
            <a:ext cx="3638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1DE75-050C-40CD-BCC0-D43DE2D2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EE8E4-1461-44BF-B11D-BBB3E2ED3448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8831D-4166-4E40-BDB5-D33FF018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91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Mean Filtering as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534400" cy="4525963"/>
          </a:xfrm>
        </p:spPr>
        <p:txBody>
          <a:bodyPr/>
          <a:lstStyle/>
          <a:p>
            <a:r>
              <a:rPr lang="en-US" dirty="0"/>
              <a:t>Compute the convolution of the original image with</a:t>
            </a:r>
          </a:p>
          <a:p>
            <a:endParaRPr lang="en-US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en-US" dirty="0"/>
              <a:t>        – simple filter, the same for all types of noise</a:t>
            </a:r>
          </a:p>
          <a:p>
            <a:pPr marL="0" indent="0">
              <a:buNone/>
            </a:pPr>
            <a:r>
              <a:rPr lang="en-US" dirty="0"/>
              <a:t>       – </a:t>
            </a:r>
            <a:r>
              <a:rPr lang="en-US" b="1" dirty="0"/>
              <a:t>disadvantage</a:t>
            </a:r>
            <a:r>
              <a:rPr lang="en-US" dirty="0"/>
              <a:t>: blurs image, detail is lost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2589330"/>
            <a:ext cx="3233738" cy="154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18246-9CB1-4A54-ADFA-2619A9EA8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C5B48-EC74-47E1-9D55-D54853CA2D40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AFFD5-E440-4B07-B707-E5340FDE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5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Size of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0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size of the filter controls the amount of filtering (and blurring).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  <a:p>
            <a:pPr marL="0" indent="0">
              <a:buNone/>
            </a:pPr>
            <a:r>
              <a:rPr lang="en-US" dirty="0"/>
              <a:t>          – different weights might also be used</a:t>
            </a:r>
          </a:p>
          <a:p>
            <a:pPr marL="0" indent="0">
              <a:buNone/>
            </a:pPr>
            <a:r>
              <a:rPr lang="en-US" dirty="0"/>
              <a:t>          – normalize by sum of weights in filter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34" y="2286000"/>
            <a:ext cx="6622666" cy="216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CCED0-E88D-4C69-99DD-F8548945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06BB-4F90-41A8-8F30-4A5FC1AD33A5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EB875-FBFD-4FA9-BCFD-CF4B163D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40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Effect of Mean Filter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Content Placeholder 4" descr="mean_fi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42946"/>
            <a:ext cx="4419600" cy="5383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68835-C330-445E-93E5-C7DBEC1CD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04B0-1321-4904-B9A3-871C518870E3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A2AC8-4683-406A-B8EC-4CE31210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30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458200" cy="4983163"/>
          </a:xfrm>
        </p:spPr>
        <p:txBody>
          <a:bodyPr>
            <a:normAutofit/>
          </a:bodyPr>
          <a:lstStyle/>
          <a:p>
            <a:r>
              <a:rPr lang="en-US" dirty="0"/>
              <a:t>Replace each pixel value with the median of the gray values in the region of the pixel:</a:t>
            </a:r>
          </a:p>
          <a:p>
            <a:pPr marL="457200" lvl="1" indent="0">
              <a:buNone/>
            </a:pPr>
            <a:r>
              <a:rPr lang="en-US" dirty="0"/>
              <a:t>1. take a 3 x 3 (or 5 x 5 etc.) region centered around pixel (</a:t>
            </a:r>
            <a:r>
              <a:rPr lang="en-US" dirty="0" err="1"/>
              <a:t>i,j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dirty="0"/>
              <a:t>2. sort the intensity values of the pixels in the region into ascending order</a:t>
            </a:r>
          </a:p>
          <a:p>
            <a:pPr marL="457200" lvl="1" indent="0">
              <a:buNone/>
            </a:pPr>
            <a:r>
              <a:rPr lang="en-US" dirty="0"/>
              <a:t>3. select the middle value as the new value of pixel (</a:t>
            </a:r>
            <a:r>
              <a:rPr lang="en-US" dirty="0" err="1"/>
              <a:t>i,j</a:t>
            </a:r>
            <a:r>
              <a:rPr lang="en-US" dirty="0"/>
              <a:t>)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4DCA41-888A-48B3-BEB7-86110BA2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78EC-9580-4083-A436-CA939EDB12A5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462E-372A-4209-943D-F9227C28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67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Computation of Median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8991600" cy="4906963"/>
          </a:xfrm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857250" lvl="1" indent="-457200"/>
            <a:r>
              <a:rPr lang="en-US" dirty="0"/>
              <a:t>Very effective in removing salt and pepper or impulsive noise while preserving image detail</a:t>
            </a:r>
          </a:p>
          <a:p>
            <a:pPr marL="857250" lvl="1" indent="-457200"/>
            <a:r>
              <a:rPr lang="it-IT" b="1" dirty="0"/>
              <a:t>Disadvantages: </a:t>
            </a:r>
            <a:r>
              <a:rPr lang="it-IT" dirty="0"/>
              <a:t>computational complexity, non linear filter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219200"/>
            <a:ext cx="5562600" cy="286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C9AEA-FB34-448F-A3A9-217E06488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FA7C1-1D44-4F5D-A9B1-49EAECA7F0A0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3CE0D-5E6F-4A3E-9B8A-3BA859ED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3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Linear filters: examples</a:t>
            </a:r>
          </a:p>
        </p:txBody>
      </p:sp>
      <p:grpSp>
        <p:nvGrpSpPr>
          <p:cNvPr id="25603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5611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2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3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4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5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1</a:t>
              </a:r>
            </a:p>
          </p:txBody>
        </p:sp>
        <p:sp>
          <p:nvSpPr>
            <p:cNvPr id="25616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7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8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19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5620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1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2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3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4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5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6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5627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</p:grpSp>
      <p:pic>
        <p:nvPicPr>
          <p:cNvPr id="1843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Original</a:t>
            </a:r>
          </a:p>
        </p:txBody>
      </p:sp>
      <p:sp>
        <p:nvSpPr>
          <p:cNvPr id="18438" name="Text Box 24"/>
          <p:cNvSpPr txBox="1">
            <a:spLocks noChangeArrowheads="1"/>
          </p:cNvSpPr>
          <p:nvPr/>
        </p:nvSpPr>
        <p:spPr bwMode="auto">
          <a:xfrm>
            <a:off x="6400800" y="47244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Identical image</a:t>
            </a:r>
          </a:p>
        </p:txBody>
      </p:sp>
      <p:pic>
        <p:nvPicPr>
          <p:cNvPr id="2560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D. Lowe</a:t>
            </a:r>
          </a:p>
        </p:txBody>
      </p:sp>
      <p:sp>
        <p:nvSpPr>
          <p:cNvPr id="25609" name="TextBox 25"/>
          <p:cNvSpPr txBox="1">
            <a:spLocks noChangeArrowheads="1"/>
          </p:cNvSpPr>
          <p:nvPr/>
        </p:nvSpPr>
        <p:spPr bwMode="auto">
          <a:xfrm>
            <a:off x="3014663" y="3027363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8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410200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6000">
                <a:cs typeface="Times New Roman" pitchFamily="18" charset="0"/>
              </a:rPr>
              <a:t>=</a:t>
            </a:r>
          </a:p>
        </p:txBody>
      </p:sp>
      <p:sp>
        <p:nvSpPr>
          <p:cNvPr id="28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2095FF-D6D2-4D4A-B98F-F4502389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7F1C2-370E-4184-A9BE-DB7617B2FD61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A569C-C6D1-4394-BE3B-3EAB11FD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Gray Level Image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2" y="1524000"/>
            <a:ext cx="776281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187A6-8B56-46B5-9C40-77281F52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0388C-BC4D-4A14-9DDC-E2FCF323D9D5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B0E4F-62CC-4B26-AA77-AB8D20A7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Linear filters: examples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6636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37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38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39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40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41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1</a:t>
              </a:r>
            </a:p>
          </p:txBody>
        </p:sp>
        <p:sp>
          <p:nvSpPr>
            <p:cNvPr id="26642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43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44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it-IT"/>
                <a:t>0</a:t>
              </a:r>
            </a:p>
          </p:txBody>
        </p:sp>
        <p:sp>
          <p:nvSpPr>
            <p:cNvPr id="26645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46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47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48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49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50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51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  <p:sp>
          <p:nvSpPr>
            <p:cNvPr id="26652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it-IT"/>
            </a:p>
          </p:txBody>
        </p:sp>
      </p:grpSp>
      <p:pic>
        <p:nvPicPr>
          <p:cNvPr id="26628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Original</a:t>
            </a:r>
          </a:p>
        </p:txBody>
      </p:sp>
      <p:pic>
        <p:nvPicPr>
          <p:cNvPr id="20486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endParaRPr lang="it-IT" altLang="it-IT"/>
          </a:p>
        </p:txBody>
      </p:sp>
      <p:sp>
        <p:nvSpPr>
          <p:cNvPr id="20488" name="Text Box 25"/>
          <p:cNvSpPr txBox="1">
            <a:spLocks noChangeArrowheads="1"/>
          </p:cNvSpPr>
          <p:nvPr/>
        </p:nvSpPr>
        <p:spPr bwMode="auto">
          <a:xfrm>
            <a:off x="6553200" y="4724400"/>
            <a:ext cx="13452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dirty="0">
                <a:latin typeface="Times" pitchFamily="18" charset="0"/>
              </a:rPr>
              <a:t>Shifted right</a:t>
            </a:r>
          </a:p>
          <a:p>
            <a:r>
              <a:rPr lang="en-US" altLang="it-IT" dirty="0">
                <a:latin typeface="Times" pitchFamily="18" charset="0"/>
              </a:rPr>
              <a:t>By 1 pixel</a:t>
            </a:r>
          </a:p>
        </p:txBody>
      </p:sp>
      <p:sp>
        <p:nvSpPr>
          <p:cNvPr id="26633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D. Lowe</a:t>
            </a:r>
          </a:p>
        </p:txBody>
      </p:sp>
      <p:sp>
        <p:nvSpPr>
          <p:cNvPr id="26634" name="TextBox 26"/>
          <p:cNvSpPr txBox="1">
            <a:spLocks noChangeArrowheads="1"/>
          </p:cNvSpPr>
          <p:nvPr/>
        </p:nvSpPr>
        <p:spPr bwMode="auto">
          <a:xfrm>
            <a:off x="3014663" y="3027363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8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410200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6000">
                <a:cs typeface="Times New Roman" pitchFamily="18" charset="0"/>
              </a:rPr>
              <a:t>=</a:t>
            </a:r>
          </a:p>
        </p:txBody>
      </p:sp>
      <p:sp>
        <p:nvSpPr>
          <p:cNvPr id="29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E585B-2519-4F92-918F-C7E1431A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57FA4-B004-4350-881C-9D6A621517A8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52EC91-8F16-432D-86B1-3DD3ABEC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20488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Linear filters: examples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371600" y="4572000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Original</a:t>
            </a: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3810000" y="2917825"/>
            <a:ext cx="1676400" cy="1295400"/>
            <a:chOff x="3799" y="2064"/>
            <a:chExt cx="1433" cy="1136"/>
          </a:xfrm>
        </p:grpSpPr>
        <p:grpSp>
          <p:nvGrpSpPr>
            <p:cNvPr id="27659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766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6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1</a:t>
                </a:r>
              </a:p>
            </p:txBody>
          </p:sp>
          <p:sp>
            <p:nvSpPr>
              <p:cNvPr id="2767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767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</p:grpSp>
        <p:pic>
          <p:nvPicPr>
            <p:cNvPr id="2766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4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5" name="Text Box 26"/>
          <p:cNvSpPr txBox="1">
            <a:spLocks noChangeArrowheads="1"/>
          </p:cNvSpPr>
          <p:nvPr/>
        </p:nvSpPr>
        <p:spPr bwMode="auto">
          <a:xfrm>
            <a:off x="6227763" y="4659313"/>
            <a:ext cx="2459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Blur (with a mean filter)</a:t>
            </a:r>
          </a:p>
        </p:txBody>
      </p:sp>
      <p:sp>
        <p:nvSpPr>
          <p:cNvPr id="27656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D. Lowe</a:t>
            </a:r>
          </a:p>
        </p:txBody>
      </p:sp>
      <p:sp>
        <p:nvSpPr>
          <p:cNvPr id="27657" name="TextBox 27"/>
          <p:cNvSpPr txBox="1">
            <a:spLocks noChangeArrowheads="1"/>
          </p:cNvSpPr>
          <p:nvPr/>
        </p:nvSpPr>
        <p:spPr bwMode="auto">
          <a:xfrm>
            <a:off x="2971800" y="3027363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8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680075" y="29718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6000">
                <a:cs typeface="Times New Roman" pitchFamily="18" charset="0"/>
              </a:rPr>
              <a:t>=</a:t>
            </a:r>
          </a:p>
        </p:txBody>
      </p:sp>
      <p:sp>
        <p:nvSpPr>
          <p:cNvPr id="30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3DFBF-25F5-480B-A6C2-FA4E9C2A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307AC-0A24-4F5C-A718-0662E122E67D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FE376-1CC4-44BF-9A9A-4975097C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5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Linear filters: examples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17500" y="4613275"/>
            <a:ext cx="119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>
                <a:latin typeface="Times" pitchFamily="18" charset="0"/>
              </a:rPr>
              <a:t>Original</a:t>
            </a:r>
          </a:p>
        </p:txBody>
      </p:sp>
      <p:grpSp>
        <p:nvGrpSpPr>
          <p:cNvPr id="2" name="Group 50"/>
          <p:cNvGrpSpPr>
            <a:grpSpLocks/>
          </p:cNvGrpSpPr>
          <p:nvPr/>
        </p:nvGrpSpPr>
        <p:grpSpPr bwMode="auto">
          <a:xfrm>
            <a:off x="2667000" y="2667000"/>
            <a:ext cx="3795713" cy="1546225"/>
            <a:chOff x="2667000" y="2667000"/>
            <a:chExt cx="3795352" cy="1545773"/>
          </a:xfrm>
        </p:grpSpPr>
        <p:pic>
          <p:nvPicPr>
            <p:cNvPr id="2868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721433"/>
              <a:ext cx="442552" cy="1491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8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667000"/>
              <a:ext cx="410072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686" name="Group 5"/>
            <p:cNvGrpSpPr>
              <a:grpSpLocks/>
            </p:cNvGrpSpPr>
            <p:nvPr/>
          </p:nvGrpSpPr>
          <p:grpSpPr bwMode="auto">
            <a:xfrm>
              <a:off x="4724400" y="2895600"/>
              <a:ext cx="1371600" cy="1066800"/>
              <a:chOff x="3799" y="2064"/>
              <a:chExt cx="1433" cy="1136"/>
            </a:xfrm>
          </p:grpSpPr>
          <p:grpSp>
            <p:nvGrpSpPr>
              <p:cNvPr id="28706" name="Group 6"/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28708" name="Rectangle 7"/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09" name="Rectangle 8"/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0" name="Rectangle 9"/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1" name="Rectangle 10"/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2" name="Rectangle 11"/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3" name="Rectangle 12"/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4" name="Rectangle 13"/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5" name="Rectangle 14"/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6" name="Rectangle 15"/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 anchorCtr="1"/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>
                    <a:spcBef>
                      <a:spcPct val="20000"/>
                    </a:spcBef>
                  </a:pPr>
                  <a:r>
                    <a:rPr lang="en-US" altLang="it-IT"/>
                    <a:t>1</a:t>
                  </a:r>
                </a:p>
              </p:txBody>
            </p:sp>
            <p:sp>
              <p:nvSpPr>
                <p:cNvPr id="28717" name="Line 16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18" name="Line 17"/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19" name="Line 18"/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20" name="Line 19"/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21" name="Line 20"/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22" name="Line 21"/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23" name="Line 22"/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  <p:sp>
              <p:nvSpPr>
                <p:cNvPr id="28724" name="Line 23"/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it-IT"/>
                </a:p>
              </p:txBody>
            </p:sp>
          </p:grpSp>
          <p:pic>
            <p:nvPicPr>
              <p:cNvPr id="28707" name="Picture 24" descr="txp_fig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8687" name="Group 25"/>
            <p:cNvGrpSpPr>
              <a:grpSpLocks/>
            </p:cNvGrpSpPr>
            <p:nvPr/>
          </p:nvGrpSpPr>
          <p:grpSpPr bwMode="auto">
            <a:xfrm>
              <a:off x="3048000" y="2895600"/>
              <a:ext cx="1149350" cy="1066800"/>
              <a:chOff x="144" y="144"/>
              <a:chExt cx="1152" cy="1136"/>
            </a:xfrm>
          </p:grpSpPr>
          <p:sp>
            <p:nvSpPr>
              <p:cNvPr id="28689" name="Rectangle 2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0" name="Rectangle 2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1" name="Rectangle 2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2" name="Rectangle 2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3" name="Rectangle 3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2</a:t>
                </a:r>
              </a:p>
            </p:txBody>
          </p:sp>
          <p:sp>
            <p:nvSpPr>
              <p:cNvPr id="28694" name="Rectangle 3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5" name="Rectangle 3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6" name="Rectangle 3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7" name="Rectangle 3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20000"/>
                  </a:spcBef>
                </a:pPr>
                <a:r>
                  <a:rPr lang="en-US" altLang="it-IT"/>
                  <a:t>0</a:t>
                </a:r>
              </a:p>
            </p:txBody>
          </p:sp>
          <p:sp>
            <p:nvSpPr>
              <p:cNvPr id="28698" name="Line 3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699" name="Line 3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0" name="Line 3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1" name="Line 3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2" name="Line 3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3" name="Line 4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4" name="Line 4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  <p:sp>
            <p:nvSpPr>
              <p:cNvPr id="28705" name="Line 4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it-IT"/>
              </a:p>
            </p:txBody>
          </p:sp>
        </p:grpSp>
        <p:sp>
          <p:nvSpPr>
            <p:cNvPr id="28688" name="Text Box 43"/>
            <p:cNvSpPr txBox="1">
              <a:spLocks noChangeArrowheads="1"/>
            </p:cNvSpPr>
            <p:nvPr/>
          </p:nvSpPr>
          <p:spPr bwMode="auto">
            <a:xfrm>
              <a:off x="4267200" y="2819400"/>
              <a:ext cx="438150" cy="100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altLang="it-IT" sz="6000" b="1">
                  <a:latin typeface="Times" pitchFamily="18" charset="0"/>
                </a:rPr>
                <a:t>-</a:t>
              </a:r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6858000" y="2514600"/>
            <a:ext cx="2209800" cy="2551113"/>
            <a:chOff x="6858000" y="2514600"/>
            <a:chExt cx="2209800" cy="2551331"/>
          </a:xfrm>
        </p:grpSpPr>
        <p:sp>
          <p:nvSpPr>
            <p:cNvPr id="28682" name="Text Box 44"/>
            <p:cNvSpPr txBox="1">
              <a:spLocks noChangeArrowheads="1"/>
            </p:cNvSpPr>
            <p:nvPr/>
          </p:nvSpPr>
          <p:spPr bwMode="auto">
            <a:xfrm>
              <a:off x="6858000" y="4419600"/>
              <a:ext cx="220980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/>
              <a:r>
                <a:rPr lang="en-US" altLang="it-IT" b="1"/>
                <a:t>Sharpening filter </a:t>
              </a:r>
              <a:r>
                <a:rPr lang="en-US" altLang="it-IT"/>
                <a:t>(accentuates edges)</a:t>
              </a:r>
              <a:endParaRPr lang="en-US" altLang="it-IT" b="1"/>
            </a:p>
          </p:txBody>
        </p:sp>
        <p:pic>
          <p:nvPicPr>
            <p:cNvPr id="28683" name="Picture 4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514600"/>
              <a:ext cx="1876425" cy="187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67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D. Lowe</a:t>
            </a: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477000" y="287020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6000">
                <a:cs typeface="Times New Roman" pitchFamily="18" charset="0"/>
              </a:rPr>
              <a:t>=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024063" y="2895600"/>
            <a:ext cx="7493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8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53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9F882-6ED9-4D0D-8576-7CE8B15B6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B91A-6ED7-41C6-8F5D-50BCDC57D6B0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4BC71-F1BF-461F-B69E-30B19FD8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Gaussian Filter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72" y="1295400"/>
            <a:ext cx="799185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5159C7-1918-41FB-8DE9-67EE4781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CBC28-066B-4C4C-8155-BBDCA6F3D2EB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CFEC8-DE5F-465F-A1DD-58024F42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90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Gaussian filters</a:t>
            </a:r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277100" y="2133600"/>
            <a:ext cx="1636713" cy="3265488"/>
            <a:chOff x="7276797" y="2133600"/>
            <a:chExt cx="1636944" cy="3264932"/>
          </a:xfrm>
        </p:grpSpPr>
        <p:grpSp>
          <p:nvGrpSpPr>
            <p:cNvPr id="32791" name="Group 27"/>
            <p:cNvGrpSpPr>
              <a:grpSpLocks/>
            </p:cNvGrpSpPr>
            <p:nvPr/>
          </p:nvGrpSpPr>
          <p:grpSpPr bwMode="auto">
            <a:xfrm>
              <a:off x="7429531" y="4370614"/>
              <a:ext cx="1409669" cy="1027918"/>
              <a:chOff x="7429531" y="4675414"/>
              <a:chExt cx="1409669" cy="1027918"/>
            </a:xfrm>
          </p:grpSpPr>
          <p:pic>
            <p:nvPicPr>
              <p:cNvPr id="32793" name="Picture 6" descr="C:\snavely\work\teaching\10Fa-CS4670\lectures\lec02\g30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8728" y="467541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4" name="Picture 18" descr="Edittex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31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95" name="TextBox 19"/>
              <p:cNvSpPr txBox="1">
                <a:spLocks noChangeArrowheads="1"/>
              </p:cNvSpPr>
              <p:nvPr/>
            </p:nvSpPr>
            <p:spPr bwMode="auto">
              <a:xfrm>
                <a:off x="7656569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it-IT" b="1"/>
                  <a:t>= 30 pixels</a:t>
                </a:r>
              </a:p>
            </p:txBody>
          </p:sp>
        </p:grpSp>
        <p:pic>
          <p:nvPicPr>
            <p:cNvPr id="32792" name="Picture 11" descr="C:\snavely\work\teaching\10Fa-CS4670\lectures\lec02\owl30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6797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772" name="Picture 12" descr="C:\snavely\work\teaching\10Fa-CS4670\lectures\lec02\ow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133600"/>
            <a:ext cx="1636712" cy="20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1974850" y="2133600"/>
            <a:ext cx="1638300" cy="3265488"/>
            <a:chOff x="1975565" y="2133600"/>
            <a:chExt cx="1636944" cy="3264932"/>
          </a:xfrm>
        </p:grpSpPr>
        <p:grpSp>
          <p:nvGrpSpPr>
            <p:cNvPr id="32786" name="Group 24"/>
            <p:cNvGrpSpPr>
              <a:grpSpLocks/>
            </p:cNvGrpSpPr>
            <p:nvPr/>
          </p:nvGrpSpPr>
          <p:grpSpPr bwMode="auto">
            <a:xfrm>
              <a:off x="2209800" y="4351564"/>
              <a:ext cx="1181069" cy="1046968"/>
              <a:chOff x="2209800" y="4656364"/>
              <a:chExt cx="1181069" cy="1046968"/>
            </a:xfrm>
          </p:grpSpPr>
          <p:pic>
            <p:nvPicPr>
              <p:cNvPr id="32788" name="Picture 3" descr="C:\snavely\work\teaching\10Fa-CS4670\lectures\lec02\g1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561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9" name="Picture 14" descr="Edittex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80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90" name="TextBox 13"/>
              <p:cNvSpPr txBox="1">
                <a:spLocks noChangeArrowheads="1"/>
              </p:cNvSpPr>
              <p:nvPr/>
            </p:nvSpPr>
            <p:spPr bwMode="auto">
              <a:xfrm>
                <a:off x="2416628" y="5334000"/>
                <a:ext cx="97424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it-IT" b="1"/>
                  <a:t>= 1 pixel</a:t>
                </a:r>
              </a:p>
            </p:txBody>
          </p:sp>
        </p:grpSp>
        <p:pic>
          <p:nvPicPr>
            <p:cNvPr id="32787" name="Picture 13" descr="C:\snavely\work\teaching\10Fa-CS4670\lectures\lec02\owl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5565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743325" y="2133600"/>
            <a:ext cx="1636713" cy="3276600"/>
            <a:chOff x="3742643" y="2133600"/>
            <a:chExt cx="1636944" cy="3276600"/>
          </a:xfrm>
        </p:grpSpPr>
        <p:grpSp>
          <p:nvGrpSpPr>
            <p:cNvPr id="32781" name="Group 25"/>
            <p:cNvGrpSpPr>
              <a:grpSpLocks/>
            </p:cNvGrpSpPr>
            <p:nvPr/>
          </p:nvGrpSpPr>
          <p:grpSpPr bwMode="auto">
            <a:xfrm>
              <a:off x="3902557" y="4351564"/>
              <a:ext cx="1292651" cy="1058636"/>
              <a:chOff x="3902557" y="4656364"/>
              <a:chExt cx="1292651" cy="1058636"/>
            </a:xfrm>
          </p:grpSpPr>
          <p:pic>
            <p:nvPicPr>
              <p:cNvPr id="32783" name="Picture 4" descr="C:\snavely\work\teaching\10Fa-CS4670\lectures\lec02\g5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4540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4" name="Picture 14" descr="Edittex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2557" y="5431972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85" name="TextBox 15"/>
              <p:cNvSpPr txBox="1">
                <a:spLocks noChangeArrowheads="1"/>
              </p:cNvSpPr>
              <p:nvPr/>
            </p:nvSpPr>
            <p:spPr bwMode="auto">
              <a:xfrm>
                <a:off x="4129595" y="5345668"/>
                <a:ext cx="106561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it-IT" b="1"/>
                  <a:t>= 5 pixels</a:t>
                </a:r>
              </a:p>
            </p:txBody>
          </p:sp>
        </p:grpSp>
        <p:pic>
          <p:nvPicPr>
            <p:cNvPr id="32782" name="Picture 14" descr="C:\snavely\work\teaching\10Fa-CS4670\lectures\lec02\owl5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643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5510213" y="2133600"/>
            <a:ext cx="1636712" cy="3265488"/>
            <a:chOff x="5509721" y="2133600"/>
            <a:chExt cx="1636944" cy="3264932"/>
          </a:xfrm>
        </p:grpSpPr>
        <p:grpSp>
          <p:nvGrpSpPr>
            <p:cNvPr id="32776" name="Group 26"/>
            <p:cNvGrpSpPr>
              <a:grpSpLocks/>
            </p:cNvGrpSpPr>
            <p:nvPr/>
          </p:nvGrpSpPr>
          <p:grpSpPr bwMode="auto">
            <a:xfrm>
              <a:off x="5627910" y="4351564"/>
              <a:ext cx="1409669" cy="1046968"/>
              <a:chOff x="5627910" y="4656364"/>
              <a:chExt cx="1409669" cy="1046968"/>
            </a:xfrm>
          </p:grpSpPr>
          <p:pic>
            <p:nvPicPr>
              <p:cNvPr id="32778" name="Picture 5" descr="C:\snavely\work\teaching\10Fa-CS4670\lectures\lec02\g10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8024" y="4656364"/>
                <a:ext cx="669472" cy="669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79" name="Picture 16" descr="Edittex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7910" y="5420304"/>
                <a:ext cx="268287" cy="219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780" name="TextBox 17"/>
              <p:cNvSpPr txBox="1">
                <a:spLocks noChangeArrowheads="1"/>
              </p:cNvSpPr>
              <p:nvPr/>
            </p:nvSpPr>
            <p:spPr bwMode="auto">
              <a:xfrm>
                <a:off x="5854948" y="5334000"/>
                <a:ext cx="11826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altLang="it-IT" b="1"/>
                  <a:t>= 10 pixels</a:t>
                </a:r>
              </a:p>
            </p:txBody>
          </p:sp>
        </p:grpSp>
        <p:pic>
          <p:nvPicPr>
            <p:cNvPr id="32777" name="Picture 15" descr="C:\snavely\work\teaching\10Fa-CS4670\lectures\lec02\owl10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721" y="2133600"/>
              <a:ext cx="1636944" cy="2049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6769F-90B6-4892-89F2-1CE5EF27F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EE9E-CCCE-4752-BEB8-7D594095F6BA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CB97E-434F-4FFC-82CC-3EF0C859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altLang="it-IT" b="1" dirty="0">
                <a:solidFill>
                  <a:schemeClr val="tx2"/>
                </a:solidFill>
              </a:rPr>
              <a:t>Gaussian filter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68362"/>
            <a:ext cx="8229600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it-IT" dirty="0"/>
              <a:t>Removes “high-frequency” components from the image (low-pass filter)</a:t>
            </a:r>
          </a:p>
          <a:p>
            <a:pPr>
              <a:buFontTx/>
              <a:buChar char="•"/>
            </a:pPr>
            <a:r>
              <a:rPr lang="en-US" altLang="it-IT" dirty="0"/>
              <a:t>Convolution with self is another Gaussian</a:t>
            </a:r>
          </a:p>
          <a:p>
            <a:pPr lvl="1"/>
            <a:endParaRPr lang="en-US" altLang="it-IT" dirty="0"/>
          </a:p>
          <a:p>
            <a:pPr lvl="1"/>
            <a:endParaRPr lang="en-US" altLang="it-IT" dirty="0"/>
          </a:p>
          <a:p>
            <a:pPr lvl="1"/>
            <a:endParaRPr lang="en-US" altLang="it-IT" dirty="0"/>
          </a:p>
          <a:p>
            <a:pPr lvl="1"/>
            <a:endParaRPr lang="en-US" altLang="it-IT" dirty="0"/>
          </a:p>
          <a:p>
            <a:pPr lvl="1"/>
            <a:r>
              <a:rPr lang="en-US" altLang="it-IT" dirty="0"/>
              <a:t>Convolving two times with Gaussian kernel of width </a:t>
            </a:r>
            <a:r>
              <a:rPr lang="en-US" altLang="it-IT" i="1" dirty="0"/>
              <a:t>   </a:t>
            </a:r>
            <a:r>
              <a:rPr lang="en-US" altLang="it-IT" dirty="0"/>
              <a:t> = convolving once with kernel of width  </a:t>
            </a:r>
            <a:endParaRPr lang="en-US" altLang="it-IT" i="1" dirty="0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7315200" y="5973762"/>
            <a:ext cx="18002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1400"/>
              <a:t>Source: K. Grauman</a:t>
            </a:r>
          </a:p>
        </p:txBody>
      </p:sp>
      <p:pic>
        <p:nvPicPr>
          <p:cNvPr id="43010" name="Picture 2" descr="C:\snavely\work\teaching\09Fa-CS6610\matlab\filters\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773362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 descr="C:\snavely\work\teaching\09Fa-CS6610\matlab\filters\g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3362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snavely\work\teaching\09Fa-CS6610\matlab\filters\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73362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36900" y="2927350"/>
            <a:ext cx="7493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880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51475" y="2914650"/>
            <a:ext cx="5683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it-IT" sz="6000">
                <a:cs typeface="Times New Roman" pitchFamily="18" charset="0"/>
              </a:rPr>
              <a:t>=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146675"/>
            <a:ext cx="2571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440362"/>
            <a:ext cx="8223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ttangolo 6"/>
          <p:cNvSpPr/>
          <p:nvPr/>
        </p:nvSpPr>
        <p:spPr>
          <a:xfrm>
            <a:off x="0" y="6096000"/>
            <a:ext cx="9144000" cy="76200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89942-BDC5-4870-9D59-C4AE886D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54D7A-CB73-4781-8EB0-886AAFCBF853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1DC541-C554-4BC7-8958-07D24512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6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5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build="p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Properties of Gaussian Filters</a:t>
            </a:r>
            <a:br>
              <a:rPr lang="it-IT" b="1" dirty="0">
                <a:solidFill>
                  <a:schemeClr val="tx2"/>
                </a:solidFill>
              </a:rPr>
            </a:b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763000" cy="5029200"/>
          </a:xfrm>
        </p:spPr>
        <p:txBody>
          <a:bodyPr>
            <a:normAutofit/>
          </a:bodyPr>
          <a:lstStyle/>
          <a:p>
            <a:pPr marL="514350" indent="-457200" algn="just"/>
            <a:r>
              <a:rPr lang="it-IT" dirty="0"/>
              <a:t>Most Common natural Model.</a:t>
            </a:r>
          </a:p>
          <a:p>
            <a:pPr marL="514350" indent="-457200" algn="just"/>
            <a:r>
              <a:rPr lang="it-IT" dirty="0"/>
              <a:t>Smooth function, it has infinite number of derivatives.</a:t>
            </a:r>
          </a:p>
          <a:p>
            <a:pPr marL="514350" indent="-457200" algn="just"/>
            <a:r>
              <a:rPr lang="it-IT" dirty="0"/>
              <a:t>Fourier Transform of Gaussian is also Gaussian.</a:t>
            </a:r>
          </a:p>
          <a:p>
            <a:pPr marL="514350" indent="-457200" algn="just"/>
            <a:r>
              <a:rPr lang="it-IT" dirty="0"/>
              <a:t>Convolution of </a:t>
            </a:r>
            <a:r>
              <a:rPr lang="it-IT"/>
              <a:t>Gaussian itself </a:t>
            </a:r>
            <a:r>
              <a:rPr lang="it-IT" dirty="0"/>
              <a:t>is a Gaussian.</a:t>
            </a:r>
          </a:p>
          <a:p>
            <a:pPr marL="514350" indent="-457200" algn="just"/>
            <a:r>
              <a:rPr lang="it-IT" dirty="0"/>
              <a:t>There is cells in our retina using Gaussian Filters techniques to filtered out different visions.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FA614-54BC-4A76-8C1D-6D751290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8E7D3-246F-4377-AC84-05A90DBC5A17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2935B-9878-431D-BD48-378E0010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21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Comparisons</a:t>
            </a:r>
          </a:p>
        </p:txBody>
      </p:sp>
      <p:pic>
        <p:nvPicPr>
          <p:cNvPr id="4" name="Picture 4" descr="s_and_p_noise_comp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3962400" cy="476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4158996" y="3480309"/>
            <a:ext cx="778479" cy="484632"/>
          </a:xfrm>
          <a:prstGeom prst="rightArrow">
            <a:avLst/>
          </a:prstGeom>
          <a:gradFill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6" name="Picture 4" descr="gauss_noise_comp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7" y="1295400"/>
            <a:ext cx="3971347" cy="476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174A2-06E2-4477-A63C-5CC373FF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8748-4A2D-47F7-954C-6AE8F29A037F}" type="datetime1">
              <a:rPr lang="en-US" smtClean="0"/>
              <a:t>4/23/2019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7D99C-F546-43A6-8DBB-7A52F4DE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28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Edge Detection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CD1B2-CFA2-49A3-850B-B7DADEAB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18317-6FCB-489F-BB6A-AC6AA5C475FF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38397-D77C-48AC-9FB7-3548D03A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26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1"/>
          <p:cNvSpPr>
            <a:spLocks noChangeShapeType="1"/>
          </p:cNvSpPr>
          <p:nvPr/>
        </p:nvSpPr>
        <p:spPr bwMode="auto">
          <a:xfrm>
            <a:off x="685800" y="838200"/>
            <a:ext cx="77724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it-IT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229600" cy="838200"/>
          </a:xfrm>
        </p:spPr>
        <p:txBody>
          <a:bodyPr rIns="132080"/>
          <a:lstStyle/>
          <a:p>
            <a:pPr indent="0" eaLnBrk="1" hangingPunct="1"/>
            <a:r>
              <a:rPr lang="en-US" altLang="en-US" b="1" dirty="0">
                <a:solidFill>
                  <a:schemeClr val="accent1"/>
                </a:solidFill>
              </a:rPr>
              <a:t>Levels of reasoning in vision</a:t>
            </a:r>
          </a:p>
        </p:txBody>
      </p:sp>
      <p:sp>
        <p:nvSpPr>
          <p:cNvPr id="5124" name="TextBox 17"/>
          <p:cNvSpPr txBox="1">
            <a:spLocks noChangeArrowheads="1"/>
          </p:cNvSpPr>
          <p:nvPr/>
        </p:nvSpPr>
        <p:spPr bwMode="auto">
          <a:xfrm>
            <a:off x="3887788" y="5943600"/>
            <a:ext cx="13684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Images</a:t>
            </a:r>
          </a:p>
        </p:txBody>
      </p:sp>
      <p:sp>
        <p:nvSpPr>
          <p:cNvPr id="5125" name="TextBox 18"/>
          <p:cNvSpPr txBox="1">
            <a:spLocks noChangeArrowheads="1"/>
          </p:cNvSpPr>
          <p:nvPr/>
        </p:nvSpPr>
        <p:spPr bwMode="auto">
          <a:xfrm>
            <a:off x="3978275" y="4916488"/>
            <a:ext cx="11874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Pixels</a:t>
            </a:r>
          </a:p>
        </p:txBody>
      </p:sp>
      <p:sp>
        <p:nvSpPr>
          <p:cNvPr id="5126" name="Up Arrow 19"/>
          <p:cNvSpPr>
            <a:spLocks noChangeArrowheads="1"/>
          </p:cNvSpPr>
          <p:nvPr/>
        </p:nvSpPr>
        <p:spPr bwMode="auto">
          <a:xfrm>
            <a:off x="4376738" y="5502275"/>
            <a:ext cx="390525" cy="476250"/>
          </a:xfrm>
          <a:prstGeom prst="upArrow">
            <a:avLst>
              <a:gd name="adj1" fmla="val 50000"/>
              <a:gd name="adj2" fmla="val 501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1">
              <a:solidFill>
                <a:srgbClr val="DCDCDC"/>
              </a:solidFill>
              <a:ea typeface="ヒラギノ明朝 ProN W3" charset="-128"/>
              <a:sym typeface="Times New Roman" pitchFamily="18" charset="0"/>
            </a:endParaRPr>
          </a:p>
        </p:txBody>
      </p:sp>
      <p:sp>
        <p:nvSpPr>
          <p:cNvPr id="5127" name="TextBox 20"/>
          <p:cNvSpPr txBox="1">
            <a:spLocks noChangeArrowheads="1"/>
          </p:cNvSpPr>
          <p:nvPr/>
        </p:nvSpPr>
        <p:spPr bwMode="auto">
          <a:xfrm>
            <a:off x="3954463" y="3856038"/>
            <a:ext cx="123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 b="1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Edges</a:t>
            </a:r>
          </a:p>
        </p:txBody>
      </p:sp>
      <p:sp>
        <p:nvSpPr>
          <p:cNvPr id="5128" name="Up Arrow 21"/>
          <p:cNvSpPr>
            <a:spLocks noChangeArrowheads="1"/>
          </p:cNvSpPr>
          <p:nvPr/>
        </p:nvSpPr>
        <p:spPr bwMode="auto">
          <a:xfrm>
            <a:off x="4376738" y="4440238"/>
            <a:ext cx="390525" cy="476250"/>
          </a:xfrm>
          <a:prstGeom prst="upArrow">
            <a:avLst>
              <a:gd name="adj1" fmla="val 50000"/>
              <a:gd name="adj2" fmla="val 501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1">
              <a:solidFill>
                <a:srgbClr val="DCDCDC"/>
              </a:solidFill>
              <a:ea typeface="ヒラギノ明朝 ProN W3" charset="-128"/>
              <a:sym typeface="Times New Roman" pitchFamily="18" charset="0"/>
            </a:endParaRPr>
          </a:p>
        </p:txBody>
      </p:sp>
      <p:sp>
        <p:nvSpPr>
          <p:cNvPr id="5129" name="TextBox 22"/>
          <p:cNvSpPr txBox="1">
            <a:spLocks noChangeArrowheads="1"/>
          </p:cNvSpPr>
          <p:nvPr/>
        </p:nvSpPr>
        <p:spPr bwMode="auto">
          <a:xfrm>
            <a:off x="4024313" y="2795588"/>
            <a:ext cx="1095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Lines</a:t>
            </a:r>
          </a:p>
        </p:txBody>
      </p:sp>
      <p:sp>
        <p:nvSpPr>
          <p:cNvPr id="5130" name="Up Arrow 23"/>
          <p:cNvSpPr>
            <a:spLocks noChangeArrowheads="1"/>
          </p:cNvSpPr>
          <p:nvPr/>
        </p:nvSpPr>
        <p:spPr bwMode="auto">
          <a:xfrm>
            <a:off x="4376738" y="3379788"/>
            <a:ext cx="390525" cy="476250"/>
          </a:xfrm>
          <a:prstGeom prst="upArrow">
            <a:avLst>
              <a:gd name="adj1" fmla="val 50000"/>
              <a:gd name="adj2" fmla="val 501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1">
              <a:solidFill>
                <a:srgbClr val="DCDCDC"/>
              </a:solidFill>
              <a:ea typeface="ヒラギノ明朝 ProN W3" charset="-128"/>
              <a:sym typeface="Times New Roman" pitchFamily="18" charset="0"/>
            </a:endParaRPr>
          </a:p>
        </p:txBody>
      </p:sp>
      <p:sp>
        <p:nvSpPr>
          <p:cNvPr id="5131" name="TextBox 24"/>
          <p:cNvSpPr txBox="1">
            <a:spLocks noChangeArrowheads="1"/>
          </p:cNvSpPr>
          <p:nvPr/>
        </p:nvSpPr>
        <p:spPr bwMode="auto">
          <a:xfrm>
            <a:off x="3852863" y="1828800"/>
            <a:ext cx="1438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Objects</a:t>
            </a:r>
          </a:p>
        </p:txBody>
      </p:sp>
      <p:sp>
        <p:nvSpPr>
          <p:cNvPr id="5132" name="Up Arrow 25"/>
          <p:cNvSpPr>
            <a:spLocks noChangeArrowheads="1"/>
          </p:cNvSpPr>
          <p:nvPr/>
        </p:nvSpPr>
        <p:spPr bwMode="auto">
          <a:xfrm>
            <a:off x="4376738" y="2413000"/>
            <a:ext cx="390525" cy="476250"/>
          </a:xfrm>
          <a:prstGeom prst="upArrow">
            <a:avLst>
              <a:gd name="adj1" fmla="val 50000"/>
              <a:gd name="adj2" fmla="val 501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1">
              <a:solidFill>
                <a:srgbClr val="DCDCDC"/>
              </a:solidFill>
              <a:ea typeface="ヒラギノ明朝 ProN W3" charset="-128"/>
              <a:sym typeface="Times New Roman" pitchFamily="18" charset="0"/>
            </a:endParaRPr>
          </a:p>
        </p:txBody>
      </p:sp>
      <p:sp>
        <p:nvSpPr>
          <p:cNvPr id="5133" name="TextBox 26"/>
          <p:cNvSpPr txBox="1">
            <a:spLocks noChangeArrowheads="1"/>
          </p:cNvSpPr>
          <p:nvPr/>
        </p:nvSpPr>
        <p:spPr bwMode="auto">
          <a:xfrm>
            <a:off x="3910013" y="838200"/>
            <a:ext cx="132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3200">
                <a:solidFill>
                  <a:srgbClr val="000000"/>
                </a:solidFill>
                <a:latin typeface="Times New Roman" pitchFamily="18" charset="0"/>
                <a:ea typeface="ヒラギノ明朝 ProN W3" charset="-128"/>
                <a:sym typeface="Times New Roman" pitchFamily="18" charset="0"/>
              </a:rPr>
              <a:t>Scenes</a:t>
            </a:r>
          </a:p>
        </p:txBody>
      </p:sp>
      <p:sp>
        <p:nvSpPr>
          <p:cNvPr id="5134" name="Up Arrow 27"/>
          <p:cNvSpPr>
            <a:spLocks noChangeArrowheads="1"/>
          </p:cNvSpPr>
          <p:nvPr/>
        </p:nvSpPr>
        <p:spPr bwMode="auto">
          <a:xfrm>
            <a:off x="4376738" y="1422400"/>
            <a:ext cx="390525" cy="476250"/>
          </a:xfrm>
          <a:prstGeom prst="upArrow">
            <a:avLst>
              <a:gd name="adj1" fmla="val 50000"/>
              <a:gd name="adj2" fmla="val 5018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600"/>
              </a:spcBef>
              <a:defRPr sz="2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1pPr>
            <a:lvl2pPr marL="742950" indent="-285750">
              <a:spcBef>
                <a:spcPts val="500"/>
              </a:spcBef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2pPr>
            <a:lvl3pPr marL="1143000" indent="-228600">
              <a:spcBef>
                <a:spcPts val="400"/>
              </a:spcBef>
              <a:buSzPct val="100000"/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3pPr>
            <a:lvl4pPr marL="1600200" indent="-228600">
              <a:spcBef>
                <a:spcPts val="400"/>
              </a:spcBef>
              <a:buSzPct val="100000"/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4pPr>
            <a:lvl5pPr marL="2057400" indent="-228600">
              <a:spcBef>
                <a:spcPts val="300"/>
              </a:spcBef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Arial" pitchFamily="34" charset="0"/>
                <a:ea typeface="ヒラギノ角ゴ ProN W3" charset="-128"/>
                <a:sym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1">
              <a:solidFill>
                <a:srgbClr val="DCDCDC"/>
              </a:solidFill>
              <a:ea typeface="ヒラギノ明朝 ProN W3" charset="-128"/>
              <a:sym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ACCD1-3B6D-4ED0-BA74-74078698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E9B3-E829-42DC-9C45-10334C5560CA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93CC19-95D3-4A53-B559-94BD4C998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Color Image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5376"/>
            <a:ext cx="6591300" cy="352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07049" y="551497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Blue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62528" y="5482710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Green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600" y="5421868"/>
            <a:ext cx="54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91EF2-EDC8-4DD3-926D-181F27933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9CB6E-F0A0-496A-8DCC-560B61C258AE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38936-DA52-4414-A560-224FDBED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Edges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/>
          <a:lstStyle/>
          <a:p>
            <a:r>
              <a:rPr lang="it-IT" dirty="0"/>
              <a:t>Abrupt change in the intensity pixels.</a:t>
            </a:r>
          </a:p>
          <a:p>
            <a:r>
              <a:rPr lang="it-IT" dirty="0"/>
              <a:t>Discontuinuty in image brightness or contrast.</a:t>
            </a:r>
          </a:p>
          <a:p>
            <a:r>
              <a:rPr lang="it-IT" dirty="0"/>
              <a:t>Usually edges on the boundary of two region.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4572000" cy="259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8B02D-2A52-4D98-941A-3C800FF9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9110-9D21-4186-9F1F-ED81AF414B67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46545-AC1F-41D3-A7BC-967E03EE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36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86800" cy="4754563"/>
          </a:xfrm>
        </p:spPr>
        <p:txBody>
          <a:bodyPr>
            <a:normAutofit/>
          </a:bodyPr>
          <a:lstStyle/>
          <a:p>
            <a:r>
              <a:rPr lang="en-US" sz="2800" dirty="0"/>
              <a:t>Process of identifying edges in an image to be used as a fundamental asset in image analysis.</a:t>
            </a:r>
          </a:p>
          <a:p>
            <a:r>
              <a:rPr lang="en-US" sz="2800" dirty="0"/>
              <a:t>Locating areas with strong intensity contrasts. 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90887"/>
            <a:ext cx="2898775" cy="219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367087"/>
            <a:ext cx="28194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EC1B06-7B0C-4A2F-8193-D2F3A547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D5C60-C2D7-4984-9ED5-E297B588B0EE}" type="datetime1">
              <a:rPr lang="en-US" smtClean="0"/>
              <a:t>4/23/2019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99B9CD-C240-4C08-B663-3759F455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495300" y="-76200"/>
            <a:ext cx="7772400" cy="128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it-IT" b="1" dirty="0"/>
              <a:t>Why is Edge Detection Useful?</a:t>
            </a:r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 bwMode="auto">
          <a:xfrm>
            <a:off x="571500" y="990600"/>
            <a:ext cx="8077200" cy="464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it-IT" sz="2800" dirty="0"/>
              <a:t>Important features can be extracted from the edges of an image (e.g., corners, lines, curves).</a:t>
            </a:r>
          </a:p>
          <a:p>
            <a:r>
              <a:rPr lang="en-US" altLang="it-IT" sz="2800" dirty="0"/>
              <a:t>These features are used by higher-level computer vision algorithms (e.g., recognition).</a:t>
            </a:r>
          </a:p>
          <a:p>
            <a:pPr lvl="2"/>
            <a:r>
              <a:rPr lang="it-IT" sz="2400" dirty="0"/>
              <a:t>object recognition</a:t>
            </a:r>
          </a:p>
          <a:p>
            <a:pPr lvl="2"/>
            <a:r>
              <a:rPr lang="it-IT" sz="2400" dirty="0"/>
              <a:t>image matching (e.g., stereo, mosaics)</a:t>
            </a:r>
          </a:p>
          <a:p>
            <a:pPr lvl="2"/>
            <a:r>
              <a:rPr lang="it-IT" sz="2400" dirty="0"/>
              <a:t>document analysis</a:t>
            </a:r>
          </a:p>
          <a:p>
            <a:pPr lvl="2"/>
            <a:r>
              <a:rPr lang="it-IT" sz="2400" dirty="0"/>
              <a:t>horizon detection</a:t>
            </a:r>
          </a:p>
          <a:p>
            <a:pPr lvl="2"/>
            <a:r>
              <a:rPr lang="it-IT" sz="2400" dirty="0"/>
              <a:t>line following robots</a:t>
            </a:r>
          </a:p>
          <a:p>
            <a:pPr lvl="2"/>
            <a:r>
              <a:rPr lang="it-IT" sz="2400" dirty="0"/>
              <a:t>and many more apps</a:t>
            </a:r>
          </a:p>
          <a:p>
            <a:endParaRPr lang="en-US" altLang="it-IT" sz="2400" dirty="0"/>
          </a:p>
        </p:txBody>
      </p:sp>
      <p:sp>
        <p:nvSpPr>
          <p:cNvPr id="6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A59B1-BC81-4F2B-8AD2-291E9CDA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0B0A-5370-4DF4-80FA-E4FFA9705E7C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6F37F-702E-4F58-B046-042A71FB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6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Edge Types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2" y="1219200"/>
            <a:ext cx="7930178" cy="451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5BCCE5-497A-4538-84A2-AE823A20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3942-DB34-4907-AE30-72ED347E0C33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281E-95A8-4E88-991F-108722AC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23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Edge Detection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305800" cy="4754563"/>
          </a:xfrm>
        </p:spPr>
        <p:txBody>
          <a:bodyPr/>
          <a:lstStyle/>
          <a:p>
            <a:r>
              <a:rPr lang="it-IT" dirty="0"/>
              <a:t>Classical gradient edge detection</a:t>
            </a:r>
          </a:p>
          <a:p>
            <a:pPr lvl="1"/>
            <a:r>
              <a:rPr lang="it-IT" dirty="0"/>
              <a:t>Sobel</a:t>
            </a:r>
          </a:p>
          <a:p>
            <a:pPr lvl="1"/>
            <a:r>
              <a:rPr lang="it-IT" dirty="0"/>
              <a:t>Prewitt</a:t>
            </a:r>
          </a:p>
          <a:p>
            <a:r>
              <a:rPr lang="it-IT" dirty="0"/>
              <a:t> Gaussian based filter</a:t>
            </a:r>
          </a:p>
          <a:p>
            <a:pPr lvl="1"/>
            <a:r>
              <a:rPr lang="it-IT" dirty="0"/>
              <a:t> Gradient of Gaussian (Canny)</a:t>
            </a:r>
          </a:p>
          <a:p>
            <a:pPr lvl="1"/>
            <a:r>
              <a:rPr lang="it-IT" dirty="0"/>
              <a:t>Laplacian of Gaussian (Marr-Hardreath)</a:t>
            </a:r>
          </a:p>
          <a:p>
            <a:pPr lvl="1"/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3C520-3BEB-407E-A96A-8FB2879C3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DC310-4E14-4ED1-9606-92950D5F65CF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01EBD-D0C6-4D22-BBFE-BC3387738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26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it-IT" b="1" dirty="0">
                <a:solidFill>
                  <a:schemeClr val="accent1"/>
                </a:solidFill>
              </a:rPr>
              <a:t>Edge detection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458200" cy="4983163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b="1" dirty="0"/>
              <a:t>Smoothing: </a:t>
            </a:r>
            <a:r>
              <a:rPr lang="en-US" altLang="it-IT" dirty="0"/>
              <a:t>suppress as much noise as possible, without destroying true edges.</a:t>
            </a:r>
          </a:p>
          <a:p>
            <a:pPr>
              <a:buFontTx/>
              <a:buNone/>
            </a:pPr>
            <a:r>
              <a:rPr lang="en-US" b="1" dirty="0"/>
              <a:t>Enhancement</a:t>
            </a:r>
            <a:r>
              <a:rPr lang="en-US" dirty="0"/>
              <a:t>: </a:t>
            </a:r>
            <a:r>
              <a:rPr lang="en-US" altLang="it-IT" dirty="0"/>
              <a:t>apply differentiation to enhance the quality of edges (i.e., sharpening).</a:t>
            </a:r>
          </a:p>
          <a:p>
            <a:r>
              <a:rPr lang="en-US" b="1" dirty="0"/>
              <a:t>Detection</a:t>
            </a:r>
            <a:r>
              <a:rPr lang="en-US" dirty="0"/>
              <a:t>: Which to discard and which to maintain. </a:t>
            </a:r>
          </a:p>
          <a:p>
            <a:pPr lvl="1"/>
            <a:r>
              <a:rPr lang="en-US" dirty="0"/>
              <a:t> Thresholding.</a:t>
            </a:r>
          </a:p>
          <a:p>
            <a:r>
              <a:rPr lang="en-US" b="1" dirty="0"/>
              <a:t>Localization</a:t>
            </a:r>
            <a:r>
              <a:rPr lang="en-US" dirty="0"/>
              <a:t>: determine the exact location of an edge. </a:t>
            </a:r>
          </a:p>
          <a:p>
            <a:pPr lvl="1"/>
            <a:r>
              <a:rPr lang="en-US" dirty="0"/>
              <a:t> Edge thinning and linking are usually required in this step. 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56782-A571-410D-A082-7EC20EFA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75025-21B8-4FAF-B467-8DCE1CD8E0AF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697F-7516-424F-BD29-834A75685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29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Prewitt and Sobel Detector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Compute derivatives</a:t>
            </a:r>
          </a:p>
          <a:p>
            <a:pPr lvl="1"/>
            <a:r>
              <a:rPr lang="it-IT" dirty="0"/>
              <a:t> In x and y</a:t>
            </a:r>
          </a:p>
          <a:p>
            <a:r>
              <a:rPr lang="it-IT" dirty="0"/>
              <a:t>Find gradient magnitude</a:t>
            </a:r>
          </a:p>
          <a:p>
            <a:r>
              <a:rPr lang="it-IT" dirty="0"/>
              <a:t>Threshould gradient magnitude.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7DF19-E51E-46D6-80B6-011060F70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4F98-0981-44BC-B0C7-031C3DAFB81B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1E1D-CBC7-4713-B707-ABFCA6A9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375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Prewitt Edge Detector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04913"/>
            <a:ext cx="85153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FCE9E-6BDF-47BB-96F0-273A7DBC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F5AD5-8AE8-483F-9819-F0D0D1D0C073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8CCD-E91C-47F3-B2CB-F675408A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65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Sobel Edge Detector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66813"/>
            <a:ext cx="85534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9E6C0-400C-4675-91C3-ADDE1D9A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0AB8-B740-4C1F-BE0F-EC9757392A4C}" type="datetime1">
              <a:rPr lang="en-US" smtClean="0"/>
              <a:t>4/23/2019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F31D1-1296-40FC-8011-6AFE3428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6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Sobel Edge Detector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50" y="2133600"/>
            <a:ext cx="856464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FD6E8-B517-4342-A609-A84D6085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60CB-69DF-4CD6-BD06-AD2EA4CBB235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48B37-E204-4D08-AE27-EE3C2789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61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Image Histogram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2" y="1752600"/>
            <a:ext cx="7682858" cy="395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646D7-9115-4A9C-BEE0-9F5902D0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E4ECB-6FF4-4D55-ABD8-4A87A5AB2B9F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CE5E4-02FB-4ECA-A3BD-1F37A8F78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26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Sobel Edge Detector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2" y="1981200"/>
            <a:ext cx="8270792" cy="308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26DC9-B695-45F5-8FEC-B172BBBA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EDB85-AFF2-4DFC-9DD9-538AF5856A45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EF2F2-10FF-4F5A-9F79-3C0E9981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Canny Edge Detector Steps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None/>
            </a:pPr>
            <a:r>
              <a:rPr lang="en-US" altLang="it-IT" b="1" dirty="0"/>
              <a:t>Steps:</a:t>
            </a:r>
            <a:endParaRPr lang="en-US" b="1" dirty="0"/>
          </a:p>
          <a:p>
            <a:r>
              <a:rPr lang="en-US" sz="2800" dirty="0"/>
              <a:t>Smooth image with Gaussian filter</a:t>
            </a:r>
          </a:p>
          <a:p>
            <a:r>
              <a:rPr lang="en-US" sz="2800" dirty="0"/>
              <a:t>Compute derivative of filtered image</a:t>
            </a:r>
          </a:p>
          <a:p>
            <a:r>
              <a:rPr lang="en-US" sz="2800" dirty="0"/>
              <a:t> Find magnitude and orientation of gradient</a:t>
            </a:r>
          </a:p>
          <a:p>
            <a:r>
              <a:rPr lang="it-IT" sz="2800" dirty="0"/>
              <a:t> Apply “Non-maximum Suppression”</a:t>
            </a:r>
          </a:p>
          <a:p>
            <a:r>
              <a:rPr lang="it-IT" sz="2800" dirty="0"/>
              <a:t> Apply “Hysteresis Threshold”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C01A4-3484-459F-B2D1-B23E991F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F3592-73F3-4C3E-9E77-6C8520F28E93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DAB69-2DC9-4264-97BD-BBC2C2AC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76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tx2"/>
                </a:solidFill>
              </a:rPr>
              <a:t>Canny Edge Detector </a:t>
            </a:r>
          </a:p>
          <a:p>
            <a:r>
              <a:rPr lang="it-IT" b="1" dirty="0">
                <a:solidFill>
                  <a:schemeClr val="tx2"/>
                </a:solidFill>
              </a:rPr>
              <a:t> First Two Steps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23" y="1905000"/>
            <a:ext cx="854518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7F0990-0A2F-4CC8-9FBD-F51EC2AA1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50C79-EC1B-4BE6-9F6A-8B48D6DE02F9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A8F3FD-1A1F-49D2-9B16-970DC4ED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26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b="1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8" y="1752600"/>
            <a:ext cx="9008979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5D6CB0-445B-454D-8B3E-2464AD877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F3A78-E2B2-42DB-8FB6-C061AD9C4E81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5880D-C828-49D5-A08B-7064C3BD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92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tx2"/>
                </a:solidFill>
              </a:rPr>
              <a:t>Canny Edge Detector </a:t>
            </a:r>
          </a:p>
          <a:p>
            <a:r>
              <a:rPr lang="it-IT" b="1" dirty="0">
                <a:solidFill>
                  <a:schemeClr val="tx2"/>
                </a:solidFill>
              </a:rPr>
              <a:t> First Two Steps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2" y="1905000"/>
            <a:ext cx="8483819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85976-286E-498F-B5F3-BEA29A84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70DA-D94E-414F-A0C4-F58A4B95E4A6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8736E-B9FD-49B5-91E1-1EFDD25D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883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tx2"/>
                </a:solidFill>
              </a:rPr>
              <a:t>Canny Edge Detector </a:t>
            </a:r>
          </a:p>
          <a:p>
            <a:r>
              <a:rPr lang="it-IT" b="1" dirty="0">
                <a:solidFill>
                  <a:schemeClr val="tx2"/>
                </a:solidFill>
              </a:rPr>
              <a:t> Third Steps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88" y="2362200"/>
            <a:ext cx="8077023" cy="266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31D8A3-31C0-4FF9-9B3F-28231510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FE411-0888-4A23-AA4A-271F2D7C806F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D5658D-D7BD-495E-A926-62D562B4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8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4906963"/>
          </a:xfrm>
        </p:spPr>
        <p:txBody>
          <a:bodyPr/>
          <a:lstStyle/>
          <a:p>
            <a:r>
              <a:rPr lang="it-IT" dirty="0"/>
              <a:t>Non Maximum Supression:</a:t>
            </a:r>
          </a:p>
          <a:p>
            <a:pPr lvl="1">
              <a:buFontTx/>
              <a:buChar char="•"/>
            </a:pPr>
            <a:r>
              <a:rPr lang="en-US" altLang="ja-JP" dirty="0">
                <a:ea typeface="MS PGothic" pitchFamily="34" charset="-128"/>
              </a:rPr>
              <a:t>Check if gradient magnitude at pixel location (</a:t>
            </a:r>
            <a:r>
              <a:rPr lang="en-US" altLang="ja-JP" dirty="0" err="1">
                <a:ea typeface="MS PGothic" pitchFamily="34" charset="-128"/>
              </a:rPr>
              <a:t>i</a:t>
            </a:r>
            <a:r>
              <a:rPr lang="en-US" altLang="ja-JP" dirty="0">
                <a:ea typeface="MS PGothic" pitchFamily="34" charset="-128"/>
              </a:rPr>
              <a:t>, j) is local maximum along gradient direction.</a:t>
            </a:r>
          </a:p>
          <a:p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tx2"/>
                </a:solidFill>
              </a:rPr>
              <a:t>Canny Edge Detector </a:t>
            </a:r>
          </a:p>
          <a:p>
            <a:r>
              <a:rPr lang="it-IT" b="1" dirty="0">
                <a:solidFill>
                  <a:schemeClr val="tx2"/>
                </a:solidFill>
              </a:rPr>
              <a:t> Fourth Steps </a:t>
            </a:r>
          </a:p>
        </p:txBody>
      </p:sp>
      <p:pic>
        <p:nvPicPr>
          <p:cNvPr id="6" name="Picture 5" descr="gradmagegsec.eps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81" y="3057525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anny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18" y="2971800"/>
            <a:ext cx="2940050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C9C53-6318-4BF8-811D-4B41B0E81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683A-9A36-413D-8439-038ED9D10C21}" type="datetime1">
              <a:rPr lang="en-US" smtClean="0"/>
              <a:t>4/23/2019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E1AA3-30ED-45AE-B0E2-E0D87C39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5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>
                <a:solidFill>
                  <a:schemeClr val="tx2"/>
                </a:solidFill>
              </a:rPr>
              <a:t>Canny Edge Detector </a:t>
            </a:r>
          </a:p>
          <a:p>
            <a:r>
              <a:rPr lang="it-IT" b="1" dirty="0">
                <a:solidFill>
                  <a:schemeClr val="tx2"/>
                </a:solidFill>
              </a:rPr>
              <a:t> Non Maximum Supression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789536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31" y="4324656"/>
            <a:ext cx="6773375" cy="238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6C02B-B764-4128-B3DC-B37D0B18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3E74-0A94-4D50-84B1-BF0A2D81E507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3090A-DCE2-458E-9EFB-889F5686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35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it-IT" b="1" dirty="0"/>
              <a:t>Hysteresis thresholding</a:t>
            </a:r>
            <a:endParaRPr lang="en-US" altLang="ja-JP" b="1" dirty="0">
              <a:ea typeface="MS PGothic" pitchFamily="34" charset="-128"/>
            </a:endParaRPr>
          </a:p>
        </p:txBody>
      </p:sp>
      <p:sp>
        <p:nvSpPr>
          <p:cNvPr id="6" name="Text Box 146"/>
          <p:cNvSpPr txBox="1">
            <a:spLocks noChangeArrowheads="1"/>
          </p:cNvSpPr>
          <p:nvPr/>
        </p:nvSpPr>
        <p:spPr bwMode="auto">
          <a:xfrm>
            <a:off x="685800" y="1143000"/>
            <a:ext cx="4524375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kumimoji="0" lang="en-US" altLang="it-IT" dirty="0">
                <a:latin typeface="Times" pitchFamily="18" charset="0"/>
              </a:rPr>
              <a:t>  Standard thresholding:</a:t>
            </a:r>
          </a:p>
          <a:p>
            <a:pPr lvl="1">
              <a:buFontTx/>
              <a:buChar char="•"/>
            </a:pPr>
            <a:endParaRPr kumimoji="0" lang="en-US" altLang="it-IT" sz="2000" dirty="0">
              <a:latin typeface="Times" pitchFamily="18" charset="0"/>
            </a:endParaRPr>
          </a:p>
          <a:p>
            <a:pPr lvl="1">
              <a:buFontTx/>
              <a:buChar char="•"/>
            </a:pPr>
            <a:endParaRPr kumimoji="0" lang="en-US" altLang="it-IT" sz="2000" dirty="0">
              <a:latin typeface="Times" pitchFamily="18" charset="0"/>
            </a:endParaRPr>
          </a:p>
          <a:p>
            <a:pPr lvl="1">
              <a:buFontTx/>
              <a:buChar char="•"/>
            </a:pPr>
            <a:endParaRPr kumimoji="0" lang="en-US" altLang="it-IT" sz="2000" dirty="0">
              <a:latin typeface="Times" pitchFamily="18" charset="0"/>
            </a:endParaRPr>
          </a:p>
          <a:p>
            <a:pPr lvl="1">
              <a:buFontTx/>
              <a:buChar char="•"/>
            </a:pPr>
            <a:endParaRPr kumimoji="0" lang="en-US" altLang="it-IT" sz="2000" dirty="0">
              <a:latin typeface="Times" pitchFamily="18" charset="0"/>
            </a:endParaRPr>
          </a:p>
          <a:p>
            <a:pPr lvl="1"/>
            <a:r>
              <a:rPr kumimoji="0" lang="en-US" altLang="it-IT" dirty="0">
                <a:latin typeface="Times" pitchFamily="18" charset="0"/>
              </a:rPr>
              <a:t>- </a:t>
            </a:r>
            <a:r>
              <a:rPr kumimoji="0" lang="en-US" altLang="it-IT" sz="2200" dirty="0">
                <a:latin typeface="Times" pitchFamily="18" charset="0"/>
              </a:rPr>
              <a:t>Can only select “strong” edges.</a:t>
            </a:r>
          </a:p>
          <a:p>
            <a:pPr lvl="1"/>
            <a:r>
              <a:rPr kumimoji="0" lang="en-US" altLang="it-IT" sz="2200" dirty="0">
                <a:latin typeface="Times" pitchFamily="18" charset="0"/>
              </a:rPr>
              <a:t>- Does not guarantee “continuity”.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077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2122488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114800"/>
            <a:ext cx="20574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2057400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114800"/>
            <a:ext cx="19812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743200" y="3810000"/>
            <a:ext cx="1763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it-IT" sz="1600" dirty="0"/>
              <a:t>gradient magnitude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105400" y="3810000"/>
            <a:ext cx="1298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it-IT" sz="1600" dirty="0"/>
              <a:t>low threshold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239000" y="3733800"/>
            <a:ext cx="1355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it-IT" sz="1600" dirty="0"/>
              <a:t>high threshold</a:t>
            </a:r>
          </a:p>
        </p:txBody>
      </p:sp>
      <p:sp>
        <p:nvSpPr>
          <p:cNvPr id="15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9F72-BD81-4AB1-ADA7-BCE5FAAF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6A353-8E94-4886-9E35-0F26A94420A7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C3450-9FBF-494C-AB14-CEC6FBF9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556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609600" y="381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it-IT" b="1" dirty="0"/>
              <a:t>Hysteresis thresholding (cont’d)</a:t>
            </a:r>
            <a:endParaRPr lang="en-US" altLang="ja-JP" b="1" dirty="0">
              <a:ea typeface="MS PGothic" pitchFamily="34" charset="-128"/>
            </a:endParaRPr>
          </a:p>
        </p:txBody>
      </p:sp>
      <p:sp>
        <p:nvSpPr>
          <p:cNvPr id="6" name="Text Box 147"/>
          <p:cNvSpPr txBox="1">
            <a:spLocks noChangeArrowheads="1"/>
          </p:cNvSpPr>
          <p:nvPr/>
        </p:nvSpPr>
        <p:spPr bwMode="auto">
          <a:xfrm>
            <a:off x="762000" y="1524000"/>
            <a:ext cx="585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kumimoji="0" lang="en-US" altLang="it-IT" dirty="0">
                <a:latin typeface="Times" pitchFamily="18" charset="0"/>
              </a:rPr>
              <a:t>  Hysteresis thresholding uses two thresholds:</a:t>
            </a:r>
          </a:p>
        </p:txBody>
      </p:sp>
      <p:sp>
        <p:nvSpPr>
          <p:cNvPr id="7" name="Text Box 150"/>
          <p:cNvSpPr txBox="1">
            <a:spLocks noChangeArrowheads="1"/>
          </p:cNvSpPr>
          <p:nvPr/>
        </p:nvSpPr>
        <p:spPr bwMode="auto">
          <a:xfrm>
            <a:off x="990600" y="5105400"/>
            <a:ext cx="7543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kumimoji="0" lang="en-US" altLang="it-IT" sz="2000" dirty="0">
                <a:latin typeface="Times" pitchFamily="18" charset="0"/>
              </a:rPr>
              <a:t>  </a:t>
            </a:r>
            <a:r>
              <a:rPr kumimoji="0" lang="en-US" altLang="it-IT" dirty="0">
                <a:latin typeface="Times" pitchFamily="18" charset="0"/>
              </a:rPr>
              <a:t>For “maybe”  edges, decide on the edge if </a:t>
            </a:r>
            <a:r>
              <a:rPr kumimoji="0" lang="en-US" altLang="it-IT" u="sng" dirty="0">
                <a:latin typeface="Times" pitchFamily="18" charset="0"/>
              </a:rPr>
              <a:t>neighboring</a:t>
            </a:r>
            <a:r>
              <a:rPr kumimoji="0" lang="en-US" altLang="it-IT" dirty="0">
                <a:latin typeface="Times" pitchFamily="18" charset="0"/>
              </a:rPr>
              <a:t>  pixel is a strong edge.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676400" y="2057400"/>
            <a:ext cx="5562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lvl="1"/>
            <a:r>
              <a:rPr lang="en-US" altLang="it-IT" sz="2200" dirty="0"/>
              <a:t>- </a:t>
            </a:r>
            <a:r>
              <a:rPr lang="en-US" altLang="it-IT" sz="2200" dirty="0">
                <a:solidFill>
                  <a:schemeClr val="accent2"/>
                </a:solidFill>
              </a:rPr>
              <a:t>low threshold</a:t>
            </a:r>
            <a:r>
              <a:rPr lang="en-US" altLang="it-IT" sz="2200" dirty="0"/>
              <a:t> </a:t>
            </a:r>
            <a:r>
              <a:rPr lang="en-US" altLang="it-IT" sz="2200" i="1" dirty="0" err="1"/>
              <a:t>t</a:t>
            </a:r>
            <a:r>
              <a:rPr lang="en-US" altLang="it-IT" sz="2200" i="1" baseline="-25000" dirty="0" err="1"/>
              <a:t>l</a:t>
            </a:r>
            <a:endParaRPr lang="en-US" altLang="it-IT" sz="2200" i="1" baseline="-25000" dirty="0"/>
          </a:p>
          <a:p>
            <a:pPr lvl="1"/>
            <a:r>
              <a:rPr lang="en-US" altLang="it-IT" sz="2200" dirty="0"/>
              <a:t>- </a:t>
            </a:r>
            <a:r>
              <a:rPr lang="en-US" altLang="it-IT" sz="2200" dirty="0">
                <a:solidFill>
                  <a:schemeClr val="accent2"/>
                </a:solidFill>
              </a:rPr>
              <a:t>high threshold</a:t>
            </a:r>
            <a:r>
              <a:rPr lang="en-US" altLang="it-IT" sz="2200" dirty="0"/>
              <a:t> </a:t>
            </a:r>
            <a:r>
              <a:rPr lang="en-US" altLang="it-IT" sz="2200" i="1" dirty="0" err="1"/>
              <a:t>t</a:t>
            </a:r>
            <a:r>
              <a:rPr lang="en-US" altLang="it-IT" sz="2200" i="1" baseline="-25000" dirty="0" err="1"/>
              <a:t>h</a:t>
            </a:r>
            <a:r>
              <a:rPr lang="en-US" altLang="it-IT" sz="2200" i="1" dirty="0"/>
              <a:t> (</a:t>
            </a:r>
            <a:r>
              <a:rPr lang="en-US" altLang="it-IT" sz="2200" dirty="0"/>
              <a:t>usually, </a:t>
            </a:r>
            <a:r>
              <a:rPr lang="en-US" altLang="it-IT" sz="2200" i="1" dirty="0" err="1"/>
              <a:t>t</a:t>
            </a:r>
            <a:r>
              <a:rPr lang="en-US" altLang="it-IT" sz="2200" i="1" baseline="-25000" dirty="0" err="1"/>
              <a:t>h</a:t>
            </a:r>
            <a:r>
              <a:rPr lang="en-US" altLang="it-IT" sz="2200" i="1" dirty="0"/>
              <a:t> </a:t>
            </a:r>
            <a:r>
              <a:rPr lang="en-US" altLang="it-IT" sz="2200" dirty="0"/>
              <a:t>= 2</a:t>
            </a:r>
            <a:r>
              <a:rPr lang="en-US" altLang="it-IT" sz="2200" i="1" dirty="0"/>
              <a:t>t</a:t>
            </a:r>
            <a:r>
              <a:rPr lang="en-US" altLang="it-IT" sz="2200" i="1" baseline="-25000" dirty="0"/>
              <a:t>l</a:t>
            </a:r>
            <a:r>
              <a:rPr lang="en-US" altLang="it-IT" sz="2200" i="1" dirty="0"/>
              <a:t>)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00" y="3352800"/>
            <a:ext cx="7391400" cy="1295400"/>
            <a:chOff x="624" y="2256"/>
            <a:chExt cx="4656" cy="816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256"/>
              <a:ext cx="4656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672" y="2544"/>
              <a:ext cx="205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it-IT">
                  <a:solidFill>
                    <a:schemeClr val="bg2"/>
                  </a:solidFill>
                </a:rPr>
                <a:t>t</a:t>
              </a:r>
              <a:r>
                <a:rPr lang="en-US" altLang="it-IT" baseline="-25000">
                  <a:solidFill>
                    <a:schemeClr val="bg2"/>
                  </a:solidFill>
                </a:rPr>
                <a:t>l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160" y="2784"/>
              <a:ext cx="205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it-IT">
                  <a:solidFill>
                    <a:schemeClr val="bg2"/>
                  </a:solidFill>
                </a:rPr>
                <a:t>t</a:t>
              </a:r>
              <a:r>
                <a:rPr lang="en-US" altLang="it-IT" baseline="-25000">
                  <a:solidFill>
                    <a:schemeClr val="bg2"/>
                  </a:solidFill>
                </a:rPr>
                <a:t>l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2208" y="2256"/>
              <a:ext cx="233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it-IT">
                  <a:solidFill>
                    <a:schemeClr val="bg2"/>
                  </a:solidFill>
                </a:rPr>
                <a:t>t</a:t>
              </a:r>
              <a:r>
                <a:rPr lang="en-US" altLang="it-IT" baseline="-25000">
                  <a:solidFill>
                    <a:schemeClr val="bg2"/>
                  </a:solidFill>
                </a:rPr>
                <a:t>h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208" y="2544"/>
              <a:ext cx="233" cy="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r>
                <a:rPr lang="en-US" altLang="it-IT">
                  <a:solidFill>
                    <a:schemeClr val="bg2"/>
                  </a:solidFill>
                </a:rPr>
                <a:t>t</a:t>
              </a:r>
              <a:r>
                <a:rPr lang="en-US" altLang="it-IT" baseline="-25000">
                  <a:solidFill>
                    <a:schemeClr val="bg2"/>
                  </a:solidFill>
                </a:rPr>
                <a:t>h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D74BA-2AE3-46B9-B034-E7D2C24F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BD45C-9B8C-47ED-AC13-79F788828FCF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9DA8D-F104-4D9F-A025-53C38360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382000" cy="4906963"/>
          </a:xfrm>
        </p:spPr>
        <p:txBody>
          <a:bodyPr/>
          <a:lstStyle/>
          <a:p>
            <a:r>
              <a:rPr lang="it-IT" dirty="0"/>
              <a:t>Derivatives: Rate of changes</a:t>
            </a:r>
          </a:p>
          <a:p>
            <a:pPr lvl="1"/>
            <a:r>
              <a:rPr lang="it-IT" dirty="0"/>
              <a:t> speed is a rate of change of distance</a:t>
            </a:r>
          </a:p>
          <a:p>
            <a:pPr lvl="1"/>
            <a:r>
              <a:rPr lang="it-IT" dirty="0"/>
              <a:t> acceleration is a rate of change of  speed.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76600"/>
            <a:ext cx="54102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4371109"/>
            <a:ext cx="52482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89A28-6A16-4E87-82CE-B5BE3C991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7E786-9E7B-4EF7-89DD-316EB1C8DC53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E682D-0DA9-42C0-9AA9-3811FBB3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90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541338" y="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it-IT" b="1" dirty="0"/>
              <a:t>Hysteresis thresholding/Edge Linking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769938" y="1219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it-IT" u="sng" dirty="0"/>
              <a:t>Idea:</a:t>
            </a:r>
            <a:r>
              <a:rPr lang="en-US" altLang="it-IT" dirty="0"/>
              <a:t> use a </a:t>
            </a:r>
            <a:r>
              <a:rPr lang="en-US" altLang="it-IT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high</a:t>
            </a:r>
            <a:r>
              <a:rPr lang="en-US" altLang="it-IT" dirty="0"/>
              <a:t> threshold to start edge curves and a </a:t>
            </a:r>
            <a:r>
              <a:rPr lang="en-US" altLang="it-IT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low </a:t>
            </a:r>
            <a:r>
              <a:rPr lang="en-US" altLang="it-IT" dirty="0"/>
              <a:t>threshold to continue them.</a:t>
            </a:r>
            <a:endParaRPr lang="en-US" altLang="it-IT" b="1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17538" y="2438400"/>
            <a:ext cx="8153400" cy="1574800"/>
            <a:chOff x="480" y="2496"/>
            <a:chExt cx="5136" cy="992"/>
          </a:xfrm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480" y="2496"/>
              <a:ext cx="3696" cy="848"/>
              <a:chOff x="336" y="3184"/>
              <a:chExt cx="3696" cy="848"/>
            </a:xfrm>
          </p:grpSpPr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336" y="3184"/>
                <a:ext cx="1728" cy="488"/>
              </a:xfrm>
              <a:custGeom>
                <a:avLst/>
                <a:gdLst>
                  <a:gd name="T0" fmla="*/ 96 w 1728"/>
                  <a:gd name="T1" fmla="*/ 464 h 488"/>
                  <a:gd name="T2" fmla="*/ 96 w 1728"/>
                  <a:gd name="T3" fmla="*/ 416 h 488"/>
                  <a:gd name="T4" fmla="*/ 672 w 1728"/>
                  <a:gd name="T5" fmla="*/ 32 h 488"/>
                  <a:gd name="T6" fmla="*/ 1200 w 1728"/>
                  <a:gd name="T7" fmla="*/ 224 h 488"/>
                  <a:gd name="T8" fmla="*/ 1728 w 1728"/>
                  <a:gd name="T9" fmla="*/ 272 h 4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488"/>
                  <a:gd name="T17" fmla="*/ 1728 w 1728"/>
                  <a:gd name="T18" fmla="*/ 488 h 4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488">
                    <a:moveTo>
                      <a:pt x="96" y="464"/>
                    </a:moveTo>
                    <a:cubicBezTo>
                      <a:pt x="48" y="476"/>
                      <a:pt x="0" y="488"/>
                      <a:pt x="96" y="416"/>
                    </a:cubicBezTo>
                    <a:cubicBezTo>
                      <a:pt x="192" y="344"/>
                      <a:pt x="488" y="64"/>
                      <a:pt x="672" y="32"/>
                    </a:cubicBezTo>
                    <a:cubicBezTo>
                      <a:pt x="856" y="0"/>
                      <a:pt x="1024" y="184"/>
                      <a:pt x="1200" y="224"/>
                    </a:cubicBezTo>
                    <a:cubicBezTo>
                      <a:pt x="1376" y="264"/>
                      <a:pt x="1552" y="268"/>
                      <a:pt x="1728" y="272"/>
                    </a:cubicBezTo>
                  </a:path>
                </a:pathLst>
              </a:custGeom>
              <a:noFill/>
              <a:ln w="762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it-IT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016" y="3208"/>
                <a:ext cx="1632" cy="440"/>
              </a:xfrm>
              <a:custGeom>
                <a:avLst/>
                <a:gdLst>
                  <a:gd name="T0" fmla="*/ 0 w 1632"/>
                  <a:gd name="T1" fmla="*/ 248 h 440"/>
                  <a:gd name="T2" fmla="*/ 288 w 1632"/>
                  <a:gd name="T3" fmla="*/ 248 h 440"/>
                  <a:gd name="T4" fmla="*/ 864 w 1632"/>
                  <a:gd name="T5" fmla="*/ 8 h 440"/>
                  <a:gd name="T6" fmla="*/ 1488 w 1632"/>
                  <a:gd name="T7" fmla="*/ 296 h 440"/>
                  <a:gd name="T8" fmla="*/ 1632 w 1632"/>
                  <a:gd name="T9" fmla="*/ 440 h 4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2"/>
                  <a:gd name="T16" fmla="*/ 0 h 440"/>
                  <a:gd name="T17" fmla="*/ 1632 w 1632"/>
                  <a:gd name="T18" fmla="*/ 440 h 4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32" h="440">
                    <a:moveTo>
                      <a:pt x="0" y="248"/>
                    </a:moveTo>
                    <a:cubicBezTo>
                      <a:pt x="72" y="268"/>
                      <a:pt x="144" y="288"/>
                      <a:pt x="288" y="248"/>
                    </a:cubicBezTo>
                    <a:cubicBezTo>
                      <a:pt x="432" y="208"/>
                      <a:pt x="664" y="0"/>
                      <a:pt x="864" y="8"/>
                    </a:cubicBezTo>
                    <a:cubicBezTo>
                      <a:pt x="1064" y="16"/>
                      <a:pt x="1360" y="224"/>
                      <a:pt x="1488" y="296"/>
                    </a:cubicBezTo>
                    <a:cubicBezTo>
                      <a:pt x="1616" y="368"/>
                      <a:pt x="1624" y="404"/>
                      <a:pt x="1632" y="44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it-IT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3584" y="3648"/>
                <a:ext cx="448" cy="384"/>
              </a:xfrm>
              <a:custGeom>
                <a:avLst/>
                <a:gdLst>
                  <a:gd name="T0" fmla="*/ 64 w 448"/>
                  <a:gd name="T1" fmla="*/ 0 h 384"/>
                  <a:gd name="T2" fmla="*/ 64 w 448"/>
                  <a:gd name="T3" fmla="*/ 240 h 384"/>
                  <a:gd name="T4" fmla="*/ 448 w 448"/>
                  <a:gd name="T5" fmla="*/ 384 h 384"/>
                  <a:gd name="T6" fmla="*/ 0 60000 65536"/>
                  <a:gd name="T7" fmla="*/ 0 60000 65536"/>
                  <a:gd name="T8" fmla="*/ 0 60000 65536"/>
                  <a:gd name="T9" fmla="*/ 0 w 448"/>
                  <a:gd name="T10" fmla="*/ 0 h 384"/>
                  <a:gd name="T11" fmla="*/ 448 w 448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8" h="384">
                    <a:moveTo>
                      <a:pt x="64" y="0"/>
                    </a:moveTo>
                    <a:cubicBezTo>
                      <a:pt x="32" y="88"/>
                      <a:pt x="0" y="176"/>
                      <a:pt x="64" y="240"/>
                    </a:cubicBezTo>
                    <a:cubicBezTo>
                      <a:pt x="128" y="304"/>
                      <a:pt x="288" y="344"/>
                      <a:pt x="448" y="384"/>
                    </a:cubicBez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endParaRPr lang="it-IT"/>
              </a:p>
            </p:txBody>
          </p:sp>
        </p:grp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176" y="2880"/>
              <a:ext cx="1440" cy="608"/>
            </a:xfrm>
            <a:custGeom>
              <a:avLst/>
              <a:gdLst>
                <a:gd name="T0" fmla="*/ 0 w 1440"/>
                <a:gd name="T1" fmla="*/ 480 h 608"/>
                <a:gd name="T2" fmla="*/ 144 w 1440"/>
                <a:gd name="T3" fmla="*/ 528 h 608"/>
                <a:gd name="T4" fmla="*/ 576 w 1440"/>
                <a:gd name="T5" fmla="*/ 576 h 608"/>
                <a:gd name="T6" fmla="*/ 1152 w 1440"/>
                <a:gd name="T7" fmla="*/ 336 h 608"/>
                <a:gd name="T8" fmla="*/ 1440 w 1440"/>
                <a:gd name="T9" fmla="*/ 0 h 6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0"/>
                <a:gd name="T16" fmla="*/ 0 h 608"/>
                <a:gd name="T17" fmla="*/ 1440 w 1440"/>
                <a:gd name="T18" fmla="*/ 608 h 6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0" h="608">
                  <a:moveTo>
                    <a:pt x="0" y="480"/>
                  </a:moveTo>
                  <a:cubicBezTo>
                    <a:pt x="24" y="496"/>
                    <a:pt x="48" y="512"/>
                    <a:pt x="144" y="528"/>
                  </a:cubicBezTo>
                  <a:cubicBezTo>
                    <a:pt x="240" y="544"/>
                    <a:pt x="408" y="608"/>
                    <a:pt x="576" y="576"/>
                  </a:cubicBezTo>
                  <a:cubicBezTo>
                    <a:pt x="744" y="544"/>
                    <a:pt x="1008" y="432"/>
                    <a:pt x="1152" y="336"/>
                  </a:cubicBezTo>
                  <a:cubicBezTo>
                    <a:pt x="1296" y="240"/>
                    <a:pt x="1368" y="120"/>
                    <a:pt x="1440" y="0"/>
                  </a:cubicBez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it-IT"/>
            </a:p>
          </p:txBody>
        </p:sp>
      </p:grpSp>
      <p:pic>
        <p:nvPicPr>
          <p:cNvPr id="8" name="Picture 7" descr="Nonmax2.eps                                                    0002C550Powerbook HD                   985CFB00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3276600"/>
            <a:ext cx="243840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73063" y="3927475"/>
            <a:ext cx="19669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it-IT"/>
              <a:t>Use edge</a:t>
            </a:r>
          </a:p>
          <a:p>
            <a:r>
              <a:rPr lang="en-US" altLang="it-IT"/>
              <a:t>“direction” for</a:t>
            </a:r>
          </a:p>
          <a:p>
            <a:r>
              <a:rPr lang="en-US" altLang="it-IT"/>
              <a:t>linking edges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9F76F-43B6-4669-BF4D-E1BCE4A13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2F6-E78D-4F85-95EB-F7353B4C93CE}" type="datetime1">
              <a:rPr lang="en-US" smtClean="0"/>
              <a:t>4/23/2019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F14A6-2606-40FD-99FE-E1FBCF9D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5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Discrete Derivatives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36" y="1828800"/>
            <a:ext cx="43624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36" y="2792802"/>
            <a:ext cx="3629025" cy="71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480" y="3505200"/>
            <a:ext cx="55245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89" y="4281055"/>
            <a:ext cx="53625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029200"/>
            <a:ext cx="53816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486DBA-81C5-48A7-B4FB-D743C6C93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D114E-9F45-4205-8845-3D9B88CB08FD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19110-F285-49D3-B0BF-39D92B31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Example of Discrete Derivatives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620000" cy="433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C3D92-6715-4E04-A520-96F3883D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F49EC-0DDC-415F-959B-71E3E6B520F2}" type="datetime1">
              <a:rPr lang="en-US" smtClean="0"/>
              <a:t>4/23/2019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2B3F-E261-49DD-B4E9-91C0DB44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8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Discrete Derivatives in 2D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57" y="1676400"/>
            <a:ext cx="6517776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1ED8F-2E8F-487A-B649-0E3D724B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2E549-4999-4C94-B5D9-F804F2EDA7EA}" type="datetime1">
              <a:rPr lang="en-US" smtClean="0"/>
              <a:t>4/23/2019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B75-A50C-404A-B1EE-F60A854E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67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$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0070C0"/>
            </a:gs>
            <a:gs pos="100000">
              <a:schemeClr val="bg1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4588</TotalTime>
  <Words>1432</Words>
  <Application>Microsoft Office PowerPoint</Application>
  <PresentationFormat>On-screen Show (4:3)</PresentationFormat>
  <Paragraphs>452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Myriad Roman</vt:lpstr>
      <vt:lpstr>Times</vt:lpstr>
      <vt:lpstr>Times New Roman</vt:lpstr>
      <vt:lpstr>Wingdings</vt:lpstr>
      <vt:lpstr>Office Theme</vt:lpstr>
      <vt:lpstr>Introduction</vt:lpstr>
      <vt:lpstr>Binary Image</vt:lpstr>
      <vt:lpstr>Gray Level Image</vt:lpstr>
      <vt:lpstr>Color Image</vt:lpstr>
      <vt:lpstr>Image Histogram</vt:lpstr>
      <vt:lpstr>Derivatives</vt:lpstr>
      <vt:lpstr>Discrete Derivatives</vt:lpstr>
      <vt:lpstr>Example of Discrete Derivatives</vt:lpstr>
      <vt:lpstr>Discrete Derivatives in 2D</vt:lpstr>
      <vt:lpstr>Derivatives of Images</vt:lpstr>
      <vt:lpstr>Derivatives of Image</vt:lpstr>
      <vt:lpstr>Noise</vt:lpstr>
      <vt:lpstr>Common Types of Noise</vt:lpstr>
      <vt:lpstr>Image Noise</vt:lpstr>
      <vt:lpstr>Example of Noisy Images</vt:lpstr>
      <vt:lpstr>Image filtering</vt:lpstr>
      <vt:lpstr>Image filtering</vt:lpstr>
      <vt:lpstr>Linear filtering</vt:lpstr>
      <vt:lpstr>PowerPoint Presentation</vt:lpstr>
      <vt:lpstr>PowerPoint Presentation</vt:lpstr>
      <vt:lpstr>Convolution</vt:lpstr>
      <vt:lpstr>Noise Filtering</vt:lpstr>
      <vt:lpstr>Mean Filter</vt:lpstr>
      <vt:lpstr>Mean Filtering as Convolution</vt:lpstr>
      <vt:lpstr>Size of Filter</vt:lpstr>
      <vt:lpstr>Effect of Mean Filter</vt:lpstr>
      <vt:lpstr>Median Filter</vt:lpstr>
      <vt:lpstr>Computation of Median Filter</vt:lpstr>
      <vt:lpstr>Linear filters: examples</vt:lpstr>
      <vt:lpstr>Linear filters: examples</vt:lpstr>
      <vt:lpstr>Linear filters: examples</vt:lpstr>
      <vt:lpstr>Linear filters: examples</vt:lpstr>
      <vt:lpstr>Gaussian Filter</vt:lpstr>
      <vt:lpstr>Gaussian filters</vt:lpstr>
      <vt:lpstr>Gaussian filter</vt:lpstr>
      <vt:lpstr>Properties of Gaussian Filters </vt:lpstr>
      <vt:lpstr>Comparisons</vt:lpstr>
      <vt:lpstr>Edge Detection</vt:lpstr>
      <vt:lpstr>Levels of reasoning in vision</vt:lpstr>
      <vt:lpstr>Edges</vt:lpstr>
      <vt:lpstr>Edge Detection</vt:lpstr>
      <vt:lpstr>PowerPoint Presentation</vt:lpstr>
      <vt:lpstr>Edge Types</vt:lpstr>
      <vt:lpstr>Edge Detection Background</vt:lpstr>
      <vt:lpstr>Edge detection algorithm</vt:lpstr>
      <vt:lpstr>Prewitt and Sobel Detector </vt:lpstr>
      <vt:lpstr>Prewitt Edge Detector</vt:lpstr>
      <vt:lpstr>Sobel Edge Detector</vt:lpstr>
      <vt:lpstr>Sobel Edge Detector</vt:lpstr>
      <vt:lpstr>Sobel Edge Detector</vt:lpstr>
      <vt:lpstr>Canny Edge Detector Steps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Amran Bhuiyan</dc:creator>
  <cp:lastModifiedBy>Windows User</cp:lastModifiedBy>
  <cp:revision>190</cp:revision>
  <dcterms:created xsi:type="dcterms:W3CDTF">2006-08-16T00:00:00Z</dcterms:created>
  <dcterms:modified xsi:type="dcterms:W3CDTF">2019-04-23T15:34:38Z</dcterms:modified>
</cp:coreProperties>
</file>